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67" r:id="rId2"/>
    <p:sldId id="268" r:id="rId3"/>
    <p:sldId id="269" r:id="rId4"/>
    <p:sldId id="371" r:id="rId5"/>
    <p:sldId id="375" r:id="rId6"/>
    <p:sldId id="383" r:id="rId7"/>
    <p:sldId id="384" r:id="rId8"/>
    <p:sldId id="385" r:id="rId9"/>
    <p:sldId id="373" r:id="rId10"/>
    <p:sldId id="413" r:id="rId11"/>
    <p:sldId id="409" r:id="rId12"/>
    <p:sldId id="412" r:id="rId13"/>
    <p:sldId id="401" r:id="rId14"/>
    <p:sldId id="377" r:id="rId15"/>
    <p:sldId id="402" r:id="rId16"/>
    <p:sldId id="407" r:id="rId17"/>
    <p:sldId id="403" r:id="rId18"/>
    <p:sldId id="404" r:id="rId19"/>
    <p:sldId id="374" r:id="rId20"/>
    <p:sldId id="396" r:id="rId21"/>
    <p:sldId id="390" r:id="rId22"/>
    <p:sldId id="395" r:id="rId23"/>
    <p:sldId id="388" r:id="rId24"/>
    <p:sldId id="381" r:id="rId2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373"/>
            <p14:sldId id="413"/>
            <p14:sldId id="409"/>
            <p14:sldId id="412"/>
            <p14:sldId id="401"/>
            <p14:sldId id="377"/>
            <p14:sldId id="402"/>
            <p14:sldId id="407"/>
            <p14:sldId id="403"/>
            <p14:sldId id="404"/>
            <p14:sldId id="374"/>
            <p14:sldId id="396"/>
            <p14:sldId id="390"/>
            <p14:sldId id="395"/>
            <p14:sldId id="388"/>
            <p14:sldId id="38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  <a:srgbClr val="4756A0"/>
    <a:srgbClr val="B1C1E4"/>
    <a:srgbClr val="B9B9B9"/>
    <a:srgbClr val="F1F1F1"/>
    <a:srgbClr val="A6A6A6"/>
    <a:srgbClr val="595959"/>
    <a:srgbClr val="FBFBFB"/>
    <a:srgbClr val="FCFCFC"/>
    <a:srgbClr val="FEFE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4"/>
    <p:restoredTop sz="93863" autoAdjust="0"/>
  </p:normalViewPr>
  <p:slideViewPr>
    <p:cSldViewPr snapToGrid="0">
      <p:cViewPr varScale="1">
        <p:scale>
          <a:sx n="109" d="100"/>
          <a:sy n="109" d="100"/>
        </p:scale>
        <p:origin x="-1368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"/>
          <c:y val="9.0156754660335833E-2"/>
          <c:w val="0.5"/>
          <c:h val="0.829227948904911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dPt>
            <c:idx val="3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2E-2D4B-B55A-631E22352E35}"/>
              </c:ext>
            </c:extLst>
          </c:dPt>
          <c:dLbls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D2E-2D4B-B55A-631E22352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сельское, лесное хозяйство, охота </c:v>
                </c:pt>
                <c:pt idx="1">
                  <c:v>гос. управление. соцобеспечение, безопасность</c:v>
                </c:pt>
                <c:pt idx="2">
                  <c:v>обеспечение электрической энергией, газом и паром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#\ ##0\ [$₽-419]</c:formatCode>
                <c:ptCount val="4"/>
                <c:pt idx="0">
                  <c:v>35934.800000000003</c:v>
                </c:pt>
                <c:pt idx="1">
                  <c:v>45999.6</c:v>
                </c:pt>
                <c:pt idx="2">
                  <c:v>37903</c:v>
                </c:pt>
                <c:pt idx="3">
                  <c:v>37398.199999999997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dLbls>
          <c:showVal val="1"/>
        </c:dLbls>
        <c:gapWidth val="113"/>
        <c:overlap val="-18"/>
        <c:axId val="134604288"/>
        <c:axId val="134605824"/>
      </c:barChart>
      <c:catAx>
        <c:axId val="1346042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4605824"/>
        <c:crosses val="autoZero"/>
        <c:auto val="1"/>
        <c:lblAlgn val="ctr"/>
        <c:lblOffset val="100"/>
      </c:catAx>
      <c:valAx>
        <c:axId val="134605824"/>
        <c:scaling>
          <c:orientation val="minMax"/>
        </c:scaling>
        <c:delete val="1"/>
        <c:axPos val="b"/>
        <c:numFmt formatCode="#\ ##0\ [$₽-419]" sourceLinked="1"/>
        <c:majorTickMark val="none"/>
        <c:tickLblPos val="nextTo"/>
        <c:crossAx val="13460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pPr/>
              <a:t>17.01.2025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118345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B3D705B-9ADB-9A05-9905-BB30C3AD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81093B7A-B1E7-CA62-6D05-363994A10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C9B49D30-C630-94DC-8109-EE9CAFA25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83E5A0A-E621-49DB-94A4-9AE29842E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837916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71FBC2B-3D3B-A620-2B50-897CB759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BC66017F-911B-DACE-F3DA-90E1F118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5B64317A-118B-3084-C73D-A0330058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0535602-0E5A-E078-5840-1ABA12256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17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85668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18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234623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F9E5B55-D29D-80FE-F0DE-7D3594B4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00FB5411-F93B-2173-942B-083CE1A1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D627847D-F29A-E4E8-FBFD-69FB8A0EA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CD6BE24-4CFA-E703-FC78-9B770F780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20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036518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21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616327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22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53577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23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719297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24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89846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25378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1828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9606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2FEE848-E41B-A1B8-4AC0-0D757746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ED2D8F3F-87A9-9214-6BBF-7ADA34AB9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F20DAD4F-891F-3AFF-D81F-EDE67BB05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5530A5D-6A41-8892-BB6A-9B2EEEE27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142652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D9EFA0D-6428-3827-D96C-1BB124B0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8916B94C-70F6-B99C-CB43-DE5BC9AA4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9F8BAAF5-7963-8DEE-5344-3AA996BB5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8C3EC21-D4F7-DE0F-7A01-52679D216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0482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644384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79A78B7-45C9-6973-AA8F-F0E752135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3D37853A-B8AF-55A1-7B01-3E1F40E2A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86B8B35C-4133-E1D6-9F51-498BF5B2B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F0A3BA0-D286-A1E5-3AB7-E4C28AD8A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121845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01011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pPr/>
              <a:t>17.01.2025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pPr/>
              <a:t>17.01.2025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pPr/>
              <a:t>17.01.2025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pPr/>
              <a:t>17.01.2025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pPr/>
              <a:t>17.01.2025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pPr/>
              <a:t>17.01.2025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pPr/>
              <a:t>17.01.2025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pPr/>
              <a:t>17.01.2025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pPr/>
              <a:t>17.01.2025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pPr/>
              <a:t>17.01.2025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pPr/>
              <a:t>17.01.2025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pPr/>
              <a:t>17.01.2025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svg"/><Relationship Id="rId5" Type="http://schemas.openxmlformats.org/officeDocument/2006/relationships/image" Target="../media/image21.png"/><Relationship Id="rId10" Type="http://schemas.openxmlformats.org/officeDocument/2006/relationships/image" Target="../media/image108.svg"/><Relationship Id="rId4" Type="http://schemas.openxmlformats.org/officeDocument/2006/relationships/image" Target="../media/image102.sv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svg"/><Relationship Id="rId5" Type="http://schemas.openxmlformats.org/officeDocument/2006/relationships/image" Target="../media/image25.png"/><Relationship Id="rId4" Type="http://schemas.openxmlformats.org/officeDocument/2006/relationships/image" Target="../media/image11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29.png"/><Relationship Id="rId4" Type="http://schemas.openxmlformats.org/officeDocument/2006/relationships/image" Target="../media/image12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21.xml"/><Relationship Id="rId3" Type="http://schemas.openxmlformats.org/officeDocument/2006/relationships/slide" Target="slide4.xml"/><Relationship Id="rId21" Type="http://schemas.openxmlformats.org/officeDocument/2006/relationships/slide" Target="slide20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9.xml"/><Relationship Id="rId2" Type="http://schemas.openxmlformats.org/officeDocument/2006/relationships/slide" Target="slide3.xml"/><Relationship Id="rId16" Type="http://schemas.openxmlformats.org/officeDocument/2006/relationships/slide" Target="slide18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image" Target="../media/image2.jpeg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image" Target="../media/image1.jpeg"/><Relationship Id="rId10" Type="http://schemas.openxmlformats.org/officeDocument/2006/relationships/slide" Target="slide11.xml"/><Relationship Id="rId19" Type="http://schemas.openxmlformats.org/officeDocument/2006/relationships/slide" Target="slide23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sv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svg"/><Relationship Id="rId5" Type="http://schemas.openxmlformats.org/officeDocument/2006/relationships/image" Target="../media/image24.png"/><Relationship Id="rId4" Type="http://schemas.openxmlformats.org/officeDocument/2006/relationships/image" Target="../media/image1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188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sv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186.svg"/><Relationship Id="rId4" Type="http://schemas.openxmlformats.org/officeDocument/2006/relationships/image" Target="../media/image180.sv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07.svg"/><Relationship Id="rId3" Type="http://schemas.openxmlformats.org/officeDocument/2006/relationships/image" Target="../media/image43.png"/><Relationship Id="rId7" Type="http://schemas.openxmlformats.org/officeDocument/2006/relationships/hyperlink" Target="mailto:econom1234@mail.ru" TargetMode="Externa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svg"/><Relationship Id="rId11" Type="http://schemas.openxmlformats.org/officeDocument/2006/relationships/image" Target="../media/image205.svg"/><Relationship Id="rId5" Type="http://schemas.openxmlformats.org/officeDocument/2006/relationships/image" Target="../media/image44.png"/><Relationship Id="rId10" Type="http://schemas.openxmlformats.org/officeDocument/2006/relationships/image" Target="../media/image45.png"/><Relationship Id="rId4" Type="http://schemas.openxmlformats.org/officeDocument/2006/relationships/image" Target="../media/image201.svg"/><Relationship Id="rId9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7.jpeg"/><Relationship Id="rId7" Type="http://schemas.openxmlformats.org/officeDocument/2006/relationships/image" Target="../media/image5.png"/><Relationship Id="rId12" Type="http://schemas.openxmlformats.org/officeDocument/2006/relationships/image" Target="../media/image2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7.svg"/><Relationship Id="rId3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14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Родинский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район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2025 год.</a:t>
            </a:r>
          </a:p>
          <a:p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Родинского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 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A48A14C-7E6E-E9C5-E8DE-FFE2EB5D9135}"/>
              </a:ext>
            </a:extLst>
          </p:cNvPr>
          <p:cNvSpPr txBox="1"/>
          <p:nvPr/>
        </p:nvSpPr>
        <p:spPr>
          <a:xfrm>
            <a:off x="627016" y="6607261"/>
            <a:ext cx="731788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Комитетом по экономике и управлению муниципальным имуществом  Администрации 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Родинского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7CE88262-BAE3-F081-9C71-6007A2B86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650" y="224205"/>
            <a:ext cx="434709" cy="568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D8FDDAF-2233-3B22-2472-B4AB898D053E}"/>
              </a:ext>
            </a:extLst>
          </p:cNvPr>
          <p:cNvSpPr txBox="1"/>
          <p:nvPr/>
        </p:nvSpPr>
        <p:spPr>
          <a:xfrm flipH="1" flipV="1">
            <a:off x="9515149" y="598139"/>
            <a:ext cx="133948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331722E-E874-1A99-07C5-CE6DC9B6B33C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</a:t>
            </a:r>
            <a:r>
              <a:rPr lang="x-none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СЛЕДТ </a:t>
            </a:r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КРУПНО РАЗМЕСТИТЬ ГЕРБ ВАШЕГО МУНИЦИПАЛИТЕТА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14" name="Рисунок 13" descr="https://avatars.mds.yandex.net/i?id=4034d7efebfb0f7a8f023f886afe53d55a68bf53-8389306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2080" y="191588"/>
            <a:ext cx="687977" cy="68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O:\Головченко А.С\ФОТО\Стелы ППМИ\Стелы ППМИ\photo_5433644743889378126_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962" y="505098"/>
            <a:ext cx="4151450" cy="368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ACB3B4E-A3F1-9268-7E15-834DA4EE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B005C025-2623-9580-35BF-52C29B12C5F2}"/>
              </a:ext>
            </a:extLst>
          </p:cNvPr>
          <p:cNvSpPr/>
          <p:nvPr/>
        </p:nvSpPr>
        <p:spPr>
          <a:xfrm>
            <a:off x="640991" y="1407121"/>
            <a:ext cx="2934749" cy="1116000"/>
          </a:xfrm>
          <a:prstGeom prst="roundRect">
            <a:avLst>
              <a:gd name="adj" fmla="val 2374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ВЫВОД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2DD9035D-0DB5-F710-38AF-4E84C7321C56}"/>
              </a:ext>
            </a:extLst>
          </p:cNvPr>
          <p:cNvSpPr/>
          <p:nvPr/>
        </p:nvSpPr>
        <p:spPr>
          <a:xfrm>
            <a:off x="640991" y="267015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ТРУДНОСТИ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реализации инвестиционных проектов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C5CC6982-BC12-C140-E606-CC07C9F36009}"/>
              </a:ext>
            </a:extLst>
          </p:cNvPr>
          <p:cNvSpPr/>
          <p:nvPr/>
        </p:nvSpPr>
        <p:spPr>
          <a:xfrm>
            <a:off x="640991" y="393318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ГЛАВНАЯ ПРИЧИНА 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которой компании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</a:t>
            </a:r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реализуют инвестиционные проекты</a:t>
            </a:r>
            <a:endParaRPr kumimoji="0" lang="x-none" sz="500" b="1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6BA6056E-D12F-33EB-59AB-07A8E8713A78}"/>
              </a:ext>
            </a:extLst>
          </p:cNvPr>
          <p:cNvSpPr/>
          <p:nvPr/>
        </p:nvSpPr>
        <p:spPr>
          <a:xfrm>
            <a:off x="640991" y="5196212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ВЫВОДЫ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="" xmlns:a16="http://schemas.microsoft.com/office/drawing/2014/main" id="{33987FB9-B927-7B2C-FDA8-949F13EB4C31}"/>
              </a:ext>
            </a:extLst>
          </p:cNvPr>
          <p:cNvSpPr/>
          <p:nvPr/>
        </p:nvSpPr>
        <p:spPr>
          <a:xfrm>
            <a:off x="3731306" y="519621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Текущих мер государственной поддержки недостаточно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еобходимо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развивать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дорожно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транспортную инфраструктуру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еобходимо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развивать бизнес-инфраструктуру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ехнопарки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бизнес-инкубаторы, ОЭЗ)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217EEF0-7F35-C6AD-682A-7E716DC33D87}"/>
              </a:ext>
            </a:extLst>
          </p:cNvPr>
          <p:cNvSpPr/>
          <p:nvPr/>
        </p:nvSpPr>
        <p:spPr>
          <a:xfrm>
            <a:off x="627015" y="163628"/>
            <a:ext cx="2838995" cy="53305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="" xmlns:a16="http://schemas.microsoft.com/office/drawing/2014/main" id="{C0ACEFC3-9A08-37C3-AB09-1366646D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D25CE0A5-C6DD-EFB5-7F0D-422A5515A6CF}"/>
              </a:ext>
            </a:extLst>
          </p:cNvPr>
          <p:cNvSpPr/>
          <p:nvPr/>
        </p:nvSpPr>
        <p:spPr>
          <a:xfrm>
            <a:off x="3731306" y="3919469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Ограничено возможность реализации инвестиционных проектов за счёт собственных средств,                   сложность с привлечением заемных средств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BE68BAEC-57FA-0428-15A8-90E073C6D260}"/>
              </a:ext>
            </a:extLst>
          </p:cNvPr>
          <p:cNvSpPr/>
          <p:nvPr/>
        </p:nvSpPr>
        <p:spPr>
          <a:xfrm>
            <a:off x="3731306" y="267015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Сложности с оформлением документов (Большое количество документов и требуемых разрешений)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инансовые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трудности (Необходимость использования заемных средств для развития бизнеса)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732DCD51-8059-77E4-5EA0-013D62834C40}"/>
              </a:ext>
            </a:extLst>
          </p:cNvPr>
          <p:cNvSpPr/>
          <p:nvPr/>
        </p:nvSpPr>
        <p:spPr>
          <a:xfrm>
            <a:off x="3725825" y="1407120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Инвестиционный климат требует улучшений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A982AF8-220A-F595-C9D0-8177176E8BED}"/>
              </a:ext>
            </a:extLst>
          </p:cNvPr>
          <p:cNvSpPr txBox="1"/>
          <p:nvPr/>
        </p:nvSpPr>
        <p:spPr>
          <a:xfrm>
            <a:off x="632590" y="6365207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опроса предпринимателей</a:t>
            </a:r>
            <a:r>
              <a:rPr lang="x-none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</a:t>
            </a:r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Запрещено со сплошной заливкой">
            <a:extLst>
              <a:ext uri="{FF2B5EF4-FFF2-40B4-BE49-F238E27FC236}">
                <a16:creationId xmlns="" xmlns:a16="http://schemas.microsoft.com/office/drawing/2014/main" id="{B85CCF1F-32E1-8B67-07D4-F82EAD49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61" y="3019170"/>
            <a:ext cx="360000" cy="360000"/>
          </a:xfrm>
          <a:prstGeom prst="rect">
            <a:avLst/>
          </a:prstGeom>
        </p:spPr>
      </p:pic>
      <p:pic>
        <p:nvPicPr>
          <p:cNvPr id="24" name="Рисунок 23" descr="Документ со сплошной заливкой">
            <a:extLst>
              <a:ext uri="{FF2B5EF4-FFF2-40B4-BE49-F238E27FC236}">
                <a16:creationId xmlns="" xmlns:a16="http://schemas.microsoft.com/office/drawing/2014/main" id="{FB855C50-1952-4A98-54F0-D09E85515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61" y="5574211"/>
            <a:ext cx="360000" cy="360000"/>
          </a:xfrm>
          <a:prstGeom prst="rect">
            <a:avLst/>
          </a:prstGeom>
        </p:spPr>
      </p:pic>
      <p:pic>
        <p:nvPicPr>
          <p:cNvPr id="26" name="Рисунок 25" descr="Перемотка назад со сплошной заливкой">
            <a:extLst>
              <a:ext uri="{FF2B5EF4-FFF2-40B4-BE49-F238E27FC236}">
                <a16:creationId xmlns="" xmlns:a16="http://schemas.microsoft.com/office/drawing/2014/main" id="{703C4EAF-A054-7B54-D1C8-AE742458D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753262" y="1785120"/>
            <a:ext cx="360000" cy="360000"/>
          </a:xfrm>
          <a:prstGeom prst="rect">
            <a:avLst/>
          </a:prstGeom>
        </p:spPr>
      </p:pic>
      <p:pic>
        <p:nvPicPr>
          <p:cNvPr id="37" name="Рисунок 36" descr="Значок 1 со сплошной заливкой">
            <a:extLst>
              <a:ext uri="{FF2B5EF4-FFF2-40B4-BE49-F238E27FC236}">
                <a16:creationId xmlns="" xmlns:a16="http://schemas.microsoft.com/office/drawing/2014/main" id="{B13FD86C-5462-BA07-2362-BC432B18D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261" y="4313734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0B2E29-A6DF-C835-C29A-A3390F9E30A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РОДИНСКОГО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69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EAF58A6-13A1-8A33-6813-0C6249412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A1738778-6637-A8AE-3929-9F58A8A9D61C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B42814-09EE-1E83-2D27-5A379ADA2167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921EB416-9AFF-B016-5F02-C659F8A49D05}"/>
              </a:ext>
            </a:extLst>
          </p:cNvPr>
          <p:cNvSpPr/>
          <p:nvPr/>
        </p:nvSpPr>
        <p:spPr>
          <a:xfrm>
            <a:off x="627017" y="163628"/>
            <a:ext cx="202266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EBD85DED-0D11-9C1B-5C5C-9DDF2EAC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D3072D01-2D46-B54E-2C7A-8809E6CA9DBA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32D5C957-0713-A21A-D179-DFD33F07C758}"/>
              </a:ext>
            </a:extLst>
          </p:cNvPr>
          <p:cNvSpPr/>
          <p:nvPr/>
        </p:nvSpPr>
        <p:spPr>
          <a:xfrm>
            <a:off x="627016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эффективной коммуникации между представителями бизнеса                        и администрацией МО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CC588E20-AF3C-032D-DAAD-14AFA769212D}"/>
              </a:ext>
            </a:extLst>
          </p:cNvPr>
          <p:cNvSpPr/>
          <p:nvPr/>
        </p:nvSpPr>
        <p:spPr>
          <a:xfrm>
            <a:off x="627016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Инвестиционный уполномоченный не может напрямую обратиться к инвестору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 descr="Запрещено со сплошной заливкой">
            <a:extLst>
              <a:ext uri="{FF2B5EF4-FFF2-40B4-BE49-F238E27FC236}">
                <a16:creationId xmlns="" xmlns:a16="http://schemas.microsoft.com/office/drawing/2014/main" id="{3FCC1223-7B74-B997-317B-D61EB1BC0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2910014"/>
            <a:ext cx="360000" cy="360000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F8BEBAD2-D09C-C4AC-9A5E-47F8DDCD9DF5}"/>
              </a:ext>
            </a:extLst>
          </p:cNvPr>
          <p:cNvSpPr/>
          <p:nvPr/>
        </p:nvSpPr>
        <p:spPr>
          <a:xfrm>
            <a:off x="627016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кадров,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нехватка специалистов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E6B4D0FC-EC46-8BB2-BEEE-F8A090BDDAB0}"/>
              </a:ext>
            </a:extLst>
          </p:cNvPr>
          <p:cNvSpPr/>
          <p:nvPr/>
        </p:nvSpPr>
        <p:spPr>
          <a:xfrm>
            <a:off x="5300092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Своевременная отработка обращений представителей бизнеса, расширение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каналов информирования предпринимателей о мерах поддержки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2A2349C4-C93F-84C0-423A-1D9838FE5145}"/>
              </a:ext>
            </a:extLst>
          </p:cNvPr>
          <p:cNvSpPr/>
          <p:nvPr/>
        </p:nvSpPr>
        <p:spPr>
          <a:xfrm>
            <a:off x="5300092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проектного офиса и составление дорожной карты для инвесторов,                  а также активное информирование предпринимателей и инвесторов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преимуществах работы с инвестиционным уполномоченным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76881567-E61B-5009-80D9-45ADC8C80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2315684"/>
            <a:ext cx="365554" cy="36555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="" xmlns:a16="http://schemas.microsoft.com/office/drawing/2014/main" id="{5BE55F86-A0F7-1A11-42D9-4BF67DE7A1A0}"/>
              </a:ext>
            </a:extLst>
          </p:cNvPr>
          <p:cNvSpPr/>
          <p:nvPr/>
        </p:nvSpPr>
        <p:spPr>
          <a:xfrm>
            <a:off x="5300092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Самостоятельное выстраивание регулярных коммуникаций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интересующим проектам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6E38EB9E-3C9F-4203-E590-2FAF263F2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3506180"/>
            <a:ext cx="365554" cy="365554"/>
          </a:xfrm>
          <a:prstGeom prst="rect">
            <a:avLst/>
          </a:prstGeom>
        </p:spPr>
      </p:pic>
      <p:pic>
        <p:nvPicPr>
          <p:cNvPr id="28" name="Рисунок 27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4114B68F-9187-DA4F-1C66-D3D12D2FD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2910014"/>
            <a:ext cx="365554" cy="365554"/>
          </a:xfrm>
          <a:prstGeom prst="rect">
            <a:avLst/>
          </a:prstGeom>
        </p:spPr>
      </p:pic>
      <p:pic>
        <p:nvPicPr>
          <p:cNvPr id="30" name="Рисунок 29" descr="Запрещено со сплошной заливкой">
            <a:extLst>
              <a:ext uri="{FF2B5EF4-FFF2-40B4-BE49-F238E27FC236}">
                <a16:creationId xmlns="" xmlns:a16="http://schemas.microsoft.com/office/drawing/2014/main" id="{DCCC916B-63D2-1405-6DF9-4D53EFB5B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2321238"/>
            <a:ext cx="360000" cy="360000"/>
          </a:xfrm>
          <a:prstGeom prst="rect">
            <a:avLst/>
          </a:prstGeom>
        </p:spPr>
      </p:pic>
      <p:pic>
        <p:nvPicPr>
          <p:cNvPr id="31" name="Рисунок 30" descr="Запрещено со сплошной заливкой">
            <a:extLst>
              <a:ext uri="{FF2B5EF4-FFF2-40B4-BE49-F238E27FC236}">
                <a16:creationId xmlns="" xmlns:a16="http://schemas.microsoft.com/office/drawing/2014/main" id="{C047CF2D-8863-AE61-6A11-D717D8224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3506180"/>
            <a:ext cx="360000" cy="3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3C9819-F6F6-A28F-BC53-1D0301C00B19}"/>
              </a:ext>
            </a:extLst>
          </p:cNvPr>
          <p:cNvSpPr txBox="1"/>
          <p:nvPr/>
        </p:nvSpPr>
        <p:spPr>
          <a:xfrm>
            <a:off x="627016" y="6607261"/>
            <a:ext cx="731788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РОДИНСКОГО РАЙОНА АЛТАЙСКОГО КРАЯ	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51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8B906F29-101C-C5CB-6AC6-8F8AF706CB1F}"/>
              </a:ext>
            </a:extLst>
          </p:cNvPr>
          <p:cNvSpPr/>
          <p:nvPr/>
        </p:nvSpPr>
        <p:spPr>
          <a:xfrm>
            <a:off x="529777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Высокоя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зависимость МО от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агропромышленного сектора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кадров, отток кадров в крупные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города и регионы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Высокий износ сетей теплоснабжения, водоснабжения и водоотведения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Сложности с созданием и развитием бизнеса из-за высокой конкуренции с градообразующими предприятиями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1B2E6712-04E7-5838-3ABC-08400429D4F0}"/>
              </a:ext>
            </a:extLst>
          </p:cNvPr>
          <p:cNvSpPr/>
          <p:nvPr/>
        </p:nvSpPr>
        <p:spPr>
          <a:xfrm>
            <a:off x="528379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Конкуренция за инвесторов и инвестиционные проекты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Конкуренция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туристически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развитыми соседними районами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7D1038DB-1613-C231-C343-A226DDF5FF09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Развитый</a:t>
            </a:r>
            <a:r>
              <a:rPr kumimoji="0" lang="ru-RU" sz="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агропромышленный комплекс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   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Близость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Республике Казахстан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Транспортное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сообщение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автомобильный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транспорт)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регионе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института поддержки бизнеса (Бизнес-инкубатор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Алтайского края)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BFD28A81-7B18-213D-5E25-38EC540BDA4B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E253D24C-3929-C7B3-C8F5-A55CEFEAB1F7}"/>
              </a:ext>
            </a:extLst>
          </p:cNvPr>
          <p:cNvSpPr/>
          <p:nvPr/>
        </p:nvSpPr>
        <p:spPr>
          <a:xfrm>
            <a:off x="644431" y="4798649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программах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местных инициатив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переработки сельхоз продукции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оздание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 отдыха и лечения соленое озеро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свободных инвестиционных </a:t>
            </a:r>
            <a:r>
              <a:rPr kumimoji="0" lang="ru-RU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площадок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9ABD883A-EFC6-35DE-D240-B59B4990D7D5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9FA4BBD4-A68D-68CA-ABCF-BBAC74050F6C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AB96B5E7-93F1-3530-AA5E-7F1998083348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19C6E1-7562-2FED-8B2B-7B5DFCFCC99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РОДИНСКОГО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706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93EEF58-47AC-931A-25DB-180ECDDCC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E9B03B-BE87-3304-E369-A5ACD1EC2E2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ПРОБЛЕМЫ,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ПРЕПЯТСТВУЮЩИЕ РАЗВИТИЮ МО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09002972-2A83-B7CB-3C33-9226D2D723D3}"/>
              </a:ext>
            </a:extLst>
          </p:cNvPr>
          <p:cNvSpPr/>
          <p:nvPr/>
        </p:nvSpPr>
        <p:spPr>
          <a:xfrm>
            <a:off x="627017" y="163628"/>
            <a:ext cx="176995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5089B419-1364-9E3C-8921-876ED03E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="" xmlns:a16="http://schemas.microsoft.com/office/drawing/2014/main" id="{56F40B34-93FA-6F53-6EDD-80B8615C98D9}"/>
              </a:ext>
            </a:extLst>
          </p:cNvPr>
          <p:cNvSpPr/>
          <p:nvPr/>
        </p:nvSpPr>
        <p:spPr>
          <a:xfrm>
            <a:off x="627014" y="342900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высокий износ сетей теплоснабжения, водоснабжения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водоотведения, отсутствие централизованного</a:t>
            </a:r>
            <a:r>
              <a:rPr kumimoji="0" lang="ru-RU" sz="7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газоснабжения.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="" xmlns:a16="http://schemas.microsoft.com/office/drawing/2014/main" id="{A2D1DDE9-57E1-D977-7E4B-DD9915958E57}"/>
              </a:ext>
            </a:extLst>
          </p:cNvPr>
          <p:cNvSpPr/>
          <p:nvPr/>
        </p:nvSpPr>
        <p:spPr>
          <a:xfrm>
            <a:off x="3486694" y="1415322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объем бюрократических вопросов при реализации инвестиционного проекта</a:t>
            </a:r>
            <a:endParaRPr lang="x-none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="" xmlns:a16="http://schemas.microsoft.com/office/drawing/2014/main" id="{5EBD4C2A-6D2C-D942-EEC0-ACB5C398F013}"/>
              </a:ext>
            </a:extLst>
          </p:cNvPr>
          <p:cNvSpPr/>
          <p:nvPr/>
        </p:nvSpPr>
        <p:spPr>
          <a:xfrm>
            <a:off x="2484354" y="3442776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 инфраструктура</a:t>
            </a:r>
            <a:endParaRPr lang="x-none" b="1" dirty="0">
              <a:solidFill>
                <a:srgbClr val="B9B9B9"/>
              </a:solidFill>
            </a:endParaRPr>
          </a:p>
        </p:txBody>
      </p:sp>
      <p:sp>
        <p:nvSpPr>
          <p:cNvPr id="155" name="Скругленный прямоугольник 154">
            <a:extLst>
              <a:ext uri="{FF2B5EF4-FFF2-40B4-BE49-F238E27FC236}">
                <a16:creationId xmlns="" xmlns:a16="http://schemas.microsoft.com/office/drawing/2014/main" id="{00EB3BFF-115F-6D98-566B-64A8DA706088}"/>
              </a:ext>
            </a:extLst>
          </p:cNvPr>
          <p:cNvSpPr/>
          <p:nvPr/>
        </p:nvSpPr>
        <p:spPr>
          <a:xfrm>
            <a:off x="3486694" y="547023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рабочих кадров            </a:t>
            </a:r>
          </a:p>
          <a:p>
            <a:pPr algn="ctr"/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ru-RU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т.ч в </a:t>
            </a: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медицинских, образовательных, бюджетных учреждениях,</a:t>
            </a:r>
            <a:endParaRPr kumimoji="0" lang="x-none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Скругленный прямоугольник 157">
            <a:extLst>
              <a:ext uri="{FF2B5EF4-FFF2-40B4-BE49-F238E27FC236}">
                <a16:creationId xmlns="" xmlns:a16="http://schemas.microsoft.com/office/drawing/2014/main" id="{8DB03B7F-92D2-CA89-A77D-CA2007C69FE3}"/>
              </a:ext>
            </a:extLst>
          </p:cNvPr>
          <p:cNvSpPr/>
          <p:nvPr/>
        </p:nvSpPr>
        <p:spPr>
          <a:xfrm>
            <a:off x="4341694" y="2432825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бюрократические 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Скругленный прямоугольник 158">
            <a:extLst>
              <a:ext uri="{FF2B5EF4-FFF2-40B4-BE49-F238E27FC236}">
                <a16:creationId xmlns="" xmlns:a16="http://schemas.microsoft.com/office/drawing/2014/main" id="{19CD27D8-95D2-A274-3620-D7873362DF03}"/>
              </a:ext>
            </a:extLst>
          </p:cNvPr>
          <p:cNvSpPr/>
          <p:nvPr/>
        </p:nvSpPr>
        <p:spPr>
          <a:xfrm>
            <a:off x="4341694" y="3446552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направления</a:t>
            </a:r>
          </a:p>
        </p:txBody>
      </p:sp>
      <p:sp>
        <p:nvSpPr>
          <p:cNvPr id="160" name="Скругленный прямоугольник 159">
            <a:extLst>
              <a:ext uri="{FF2B5EF4-FFF2-40B4-BE49-F238E27FC236}">
                <a16:creationId xmlns="" xmlns:a16="http://schemas.microsoft.com/office/drawing/2014/main" id="{B845E215-0281-A9B4-EE5E-58E1C7DCEBDF}"/>
              </a:ext>
            </a:extLst>
          </p:cNvPr>
          <p:cNvSpPr/>
          <p:nvPr/>
        </p:nvSpPr>
        <p:spPr>
          <a:xfrm>
            <a:off x="4341694" y="4460279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кадровые проблемы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Скругленный прямоугольник 160">
            <a:extLst>
              <a:ext uri="{FF2B5EF4-FFF2-40B4-BE49-F238E27FC236}">
                <a16:creationId xmlns="" xmlns:a16="http://schemas.microsoft.com/office/drawing/2014/main" id="{866BCB57-B8E4-574B-9073-E87633F936EE}"/>
              </a:ext>
            </a:extLst>
          </p:cNvPr>
          <p:cNvSpPr/>
          <p:nvPr/>
        </p:nvSpPr>
        <p:spPr>
          <a:xfrm>
            <a:off x="5344034" y="5474006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населения 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крупные города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Скругленный прямоугольник 164">
            <a:extLst>
              <a:ext uri="{FF2B5EF4-FFF2-40B4-BE49-F238E27FC236}">
                <a16:creationId xmlns="" xmlns:a16="http://schemas.microsoft.com/office/drawing/2014/main" id="{21378D77-1BB4-D404-B2C9-85AB3840D2E5}"/>
              </a:ext>
            </a:extLst>
          </p:cNvPr>
          <p:cNvSpPr/>
          <p:nvPr/>
        </p:nvSpPr>
        <p:spPr>
          <a:xfrm>
            <a:off x="6199034" y="3460328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технические проблемы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Скругленный прямоугольник 170">
            <a:extLst>
              <a:ext uri="{FF2B5EF4-FFF2-40B4-BE49-F238E27FC236}">
                <a16:creationId xmlns="" xmlns:a16="http://schemas.microsoft.com/office/drawing/2014/main" id="{093EBC96-1DBE-96F7-5270-7960EF465678}"/>
              </a:ext>
            </a:extLst>
          </p:cNvPr>
          <p:cNvSpPr/>
          <p:nvPr/>
        </p:nvSpPr>
        <p:spPr>
          <a:xfrm>
            <a:off x="8056372" y="3460328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ctr"/>
            <a:r>
              <a:rPr kumimoji="0" lang="ru-RU" sz="7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эффективной </a:t>
            </a:r>
          </a:p>
          <a:p>
            <a:pPr algn="ctr"/>
            <a:r>
              <a:rPr kumimoji="0" lang="ru-RU" sz="7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коммуникации между представителями бизнеса                и администрацией МО </a:t>
            </a:r>
          </a:p>
          <a:p>
            <a:pPr algn="ctr"/>
            <a:endParaRPr lang="ru-RU" sz="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ru-RU" sz="5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т.ч. необходима регулярная рассылка информации о мерах поддержки                      </a:t>
            </a:r>
            <a:endParaRPr kumimoji="0" lang="x-none" sz="500" b="1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77C0825-8906-6602-ABCD-2F093B8A3C8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smtClean="0">
                <a:latin typeface="Arial" panose="020B0604020202020204" pitchFamily="34" charset="0"/>
                <a:cs typeface="Arial" panose="020B0604020202020204" pitchFamily="34" charset="0"/>
              </a:rPr>
              <a:t> РОДИНСКОГО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93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Местное самоуправление Балахнинского муниципального округа | Официальный  сайт Правительства Нижегородской области">
            <a:extLst>
              <a:ext uri="{FF2B5EF4-FFF2-40B4-BE49-F238E27FC236}">
                <a16:creationId xmlns="" xmlns:a16="http://schemas.microsoft.com/office/drawing/2014/main" id="{27ADD95D-5C91-58E1-5040-4A8B960DB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54" t="2667" r="4954" b="8247"/>
          <a:stretch/>
        </p:blipFill>
        <p:spPr bwMode="auto">
          <a:xfrm>
            <a:off x="7634135" y="1256553"/>
            <a:ext cx="2153464" cy="2896381"/>
          </a:xfrm>
          <a:custGeom>
            <a:avLst/>
            <a:gdLst>
              <a:gd name="connsiteX0" fmla="*/ 222517 w 2153464"/>
              <a:gd name="connsiteY0" fmla="*/ 0 h 2896381"/>
              <a:gd name="connsiteX1" fmla="*/ 1930947 w 2153464"/>
              <a:gd name="connsiteY1" fmla="*/ 0 h 2896381"/>
              <a:gd name="connsiteX2" fmla="*/ 2153464 w 2153464"/>
              <a:gd name="connsiteY2" fmla="*/ 222517 h 2896381"/>
              <a:gd name="connsiteX3" fmla="*/ 2153464 w 2153464"/>
              <a:gd name="connsiteY3" fmla="*/ 2673864 h 2896381"/>
              <a:gd name="connsiteX4" fmla="*/ 1930947 w 2153464"/>
              <a:gd name="connsiteY4" fmla="*/ 2896381 h 2896381"/>
              <a:gd name="connsiteX5" fmla="*/ 222517 w 2153464"/>
              <a:gd name="connsiteY5" fmla="*/ 2896381 h 2896381"/>
              <a:gd name="connsiteX6" fmla="*/ 0 w 2153464"/>
              <a:gd name="connsiteY6" fmla="*/ 2673864 h 2896381"/>
              <a:gd name="connsiteX7" fmla="*/ 0 w 2153464"/>
              <a:gd name="connsiteY7" fmla="*/ 222517 h 2896381"/>
              <a:gd name="connsiteX8" fmla="*/ 222517 w 2153464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464" h="2896381">
                <a:moveTo>
                  <a:pt x="222517" y="0"/>
                </a:moveTo>
                <a:lnTo>
                  <a:pt x="1930947" y="0"/>
                </a:lnTo>
                <a:cubicBezTo>
                  <a:pt x="2053840" y="0"/>
                  <a:pt x="2153464" y="99624"/>
                  <a:pt x="2153464" y="222517"/>
                </a:cubicBezTo>
                <a:lnTo>
                  <a:pt x="2153464" y="2673864"/>
                </a:lnTo>
                <a:cubicBezTo>
                  <a:pt x="2153464" y="2796757"/>
                  <a:pt x="2053840" y="2896381"/>
                  <a:pt x="1930947" y="2896381"/>
                </a:cubicBezTo>
                <a:lnTo>
                  <a:pt x="222517" y="2896381"/>
                </a:lnTo>
                <a:cubicBezTo>
                  <a:pt x="99624" y="2896381"/>
                  <a:pt x="0" y="2796757"/>
                  <a:pt x="0" y="2673864"/>
                </a:cubicBezTo>
                <a:lnTo>
                  <a:pt x="0" y="222517"/>
                </a:lnTo>
                <a:cubicBezTo>
                  <a:pt x="0" y="99624"/>
                  <a:pt x="99624" y="0"/>
                  <a:pt x="2225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B1C1E4">
                <a:tint val="45000"/>
                <a:satMod val="400000"/>
              </a:srgbClr>
            </a:duotone>
          </a:blip>
          <a:srcRect t="18453" b="18453"/>
          <a:stretch/>
        </p:blipFill>
        <p:spPr bwMode="auto">
          <a:xfrm>
            <a:off x="627015" y="1256553"/>
            <a:ext cx="6888719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6F042B-F806-E7F7-6B04-2A127801F6D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РОДИНСКОГО 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89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B0BF2B5B-D07E-4C64-A867-D2A033F8E587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="" xmlns:a16="http://schemas.microsoft.com/office/drawing/2014/main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2244518"/>
              </p:ext>
            </p:extLst>
          </p:nvPr>
        </p:nvGraphicFramePr>
        <p:xfrm>
          <a:off x="627015" y="1376762"/>
          <a:ext cx="9136390" cy="4852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=""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=""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=""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="" xmlns:a16="http://schemas.microsoft.com/office/drawing/2014/main" val="4168060387"/>
                    </a:ext>
                  </a:extLst>
                </a:gridCol>
              </a:tblGrid>
              <a:tr h="1190663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0895412"/>
                  </a:ext>
                </a:extLst>
              </a:tr>
              <a:tr h="610226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«Кочки»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культур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6187201"/>
                  </a:ext>
                </a:extLst>
              </a:tr>
              <a:tr h="610226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«Центральное»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культур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1925131"/>
                  </a:ext>
                </a:extLst>
              </a:tr>
              <a:tr h="610226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«Маяк»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Смешанное сельское хозяйство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548693"/>
                  </a:ext>
                </a:extLst>
              </a:tr>
              <a:tr h="610226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«Луговое»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культур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218,6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0485187"/>
                  </a:ext>
                </a:extLst>
              </a:tr>
              <a:tr h="610226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 «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Родинский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Смешанное сельское хозяйство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189,9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482407"/>
                  </a:ext>
                </a:extLst>
              </a:tr>
              <a:tr h="610226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«РМК»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зерновых культур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04594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127894-A823-802A-D158-07CFF374686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РОДИНСКОГО 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56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3090561-299F-E9EE-5D3B-1789FBF9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BA19B2A8-7E6D-4C86-13F9-15D2E361B4EA}"/>
              </a:ext>
            </a:extLst>
          </p:cNvPr>
          <p:cNvSpPr/>
          <p:nvPr/>
        </p:nvSpPr>
        <p:spPr>
          <a:xfrm>
            <a:off x="5289747" y="4091991"/>
            <a:ext cx="4497839" cy="221582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животноводство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растениеводство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переработка с/х продукции 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5FA551-47AC-2027-DF9E-6DA2996BE9D6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27C5DB63-4410-D25C-57F0-6E55622C7C8B}"/>
              </a:ext>
            </a:extLst>
          </p:cNvPr>
          <p:cNvSpPr/>
          <p:nvPr/>
        </p:nvSpPr>
        <p:spPr>
          <a:xfrm>
            <a:off x="627017" y="163628"/>
            <a:ext cx="150353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42BCB5DB-C510-B5B8-EB9A-765661F021D1}"/>
              </a:ext>
            </a:extLst>
          </p:cNvPr>
          <p:cNvSpPr/>
          <p:nvPr/>
        </p:nvSpPr>
        <p:spPr>
          <a:xfrm>
            <a:off x="627009" y="1401546"/>
            <a:ext cx="4497850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МАЯК</a:t>
            </a:r>
            <a:endParaRPr lang="ru-RU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6F4E5C5E-6BED-2771-4330-DDA765AC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2489CA34-5BEB-8A6F-06C5-F5487AAD713D}"/>
              </a:ext>
            </a:extLst>
          </p:cNvPr>
          <p:cNvSpPr/>
          <p:nvPr/>
        </p:nvSpPr>
        <p:spPr>
          <a:xfrm>
            <a:off x="627015" y="4066903"/>
            <a:ext cx="4497839" cy="2240918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животноводство​ 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растениеводство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племенное животноводство </a:t>
            </a: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x-none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AE43559E-585B-73F2-B81C-293EA77A378C}"/>
              </a:ext>
            </a:extLst>
          </p:cNvPr>
          <p:cNvSpPr/>
          <p:nvPr/>
        </p:nvSpPr>
        <p:spPr>
          <a:xfrm>
            <a:off x="5289747" y="1263999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1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Родинский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E1265C1A-14DC-3BDC-9FFD-A3FD825A9C3C}"/>
              </a:ext>
            </a:extLst>
          </p:cNvPr>
          <p:cNvSpPr/>
          <p:nvPr/>
        </p:nvSpPr>
        <p:spPr>
          <a:xfrm>
            <a:off x="627009" y="2294836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32603C95-6E10-6D91-D725-80437CE13FAE}"/>
              </a:ext>
            </a:extLst>
          </p:cNvPr>
          <p:cNvSpPr/>
          <p:nvPr/>
        </p:nvSpPr>
        <p:spPr>
          <a:xfrm>
            <a:off x="5289747" y="2294836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="" xmlns:a16="http://schemas.microsoft.com/office/drawing/2014/main" id="{9C00D7DA-3BDD-EBCD-4219-D20983AF0ED0}"/>
              </a:ext>
            </a:extLst>
          </p:cNvPr>
          <p:cNvSpPr/>
          <p:nvPr/>
        </p:nvSpPr>
        <p:spPr>
          <a:xfrm>
            <a:off x="488885" y="3188126"/>
            <a:ext cx="4744965" cy="478183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="" xmlns:a16="http://schemas.microsoft.com/office/drawing/2014/main" id="{F2BDC7A8-D16D-712D-09B3-015B8842E731}"/>
              </a:ext>
            </a:extLst>
          </p:cNvPr>
          <p:cNvSpPr/>
          <p:nvPr/>
        </p:nvSpPr>
        <p:spPr>
          <a:xfrm>
            <a:off x="5289747" y="3193414"/>
            <a:ext cx="4497842" cy="481603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Ведущий </a:t>
            </a:r>
            <a:r>
              <a:rPr kumimoji="0" lang="ru-RU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сельхозтоваропроизводитель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1448E8-E087-7CFF-1736-EA4126F6B60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РОДИНСКОГО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9269" y="3244334"/>
            <a:ext cx="42236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</a:t>
            </a:r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сельхозтоваропроизводитель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301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CAE4DF3-4069-426F-765E-1A32C16E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="" xmlns:a16="http://schemas.microsoft.com/office/drawing/2014/main" id="{A7D13D97-88D9-27E6-6C22-29FB7739103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09EC2F-CF31-786D-D4D8-C17159FE658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СПЕЦИАЛИЗАЦИЯ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ТРЕНДЫ РАЗВИТИЯ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4F7A3946-1845-FA66-5792-4AAE01563317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9BF11437-93BC-C50D-E4F1-D7C84805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8DFD040F-E768-5ADE-B5B2-62A957EAB713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СПЕЦИАЛИЗАЦИЯ</a:t>
            </a:r>
            <a:endParaRPr lang="x-none" dirty="0">
              <a:solidFill>
                <a:srgbClr val="4756A0"/>
              </a:solidFill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="" xmlns:a16="http://schemas.microsoft.com/office/drawing/2014/main" id="{E892DF85-E276-19EC-9AE4-EDF25C1DD3F8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ТРЕНД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="" xmlns:a16="http://schemas.microsoft.com/office/drawing/2014/main" id="{11A4B8E0-BDA8-FF6A-9BD0-97F7BBC9403A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="" xmlns:a16="http://schemas.microsoft.com/office/drawing/2014/main" id="{C02EF7BD-C028-6329-5305-8F88F1AC95F6}"/>
              </a:ext>
            </a:extLst>
          </p:cNvPr>
          <p:cNvSpPr/>
          <p:nvPr/>
        </p:nvSpPr>
        <p:spPr>
          <a:xfrm>
            <a:off x="621447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СМЕШАННОЕ СЕЛЬСКОЕ ХОЗЯЙСТВО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7BE4B10B-9BE5-5535-7DC1-84A76C3E4FF9}"/>
              </a:ext>
            </a:extLst>
          </p:cNvPr>
          <p:cNvSpPr/>
          <p:nvPr/>
        </p:nvSpPr>
        <p:spPr>
          <a:xfrm>
            <a:off x="2954593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следование концепции устойчивого развития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="" xmlns:a16="http://schemas.microsoft.com/office/drawing/2014/main" id="{9CD9B1A4-5B87-CACD-4C89-1F5A2879F8A7}"/>
              </a:ext>
            </a:extLst>
          </p:cNvPr>
          <p:cNvSpPr/>
          <p:nvPr/>
        </p:nvSpPr>
        <p:spPr>
          <a:xfrm>
            <a:off x="2954593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Расширение рынка сбыта готовой продукции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="" xmlns:a16="http://schemas.microsoft.com/office/drawing/2014/main" id="{451F4428-9FCA-5063-D656-8F80EF03FD67}"/>
              </a:ext>
            </a:extLst>
          </p:cNvPr>
          <p:cNvSpPr/>
          <p:nvPr/>
        </p:nvSpPr>
        <p:spPr>
          <a:xfrm>
            <a:off x="2954593" y="435276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развитие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="" xmlns:a16="http://schemas.microsoft.com/office/drawing/2014/main" id="{FC8CF6C8-81DD-8B71-71E1-5A623F4AF195}"/>
              </a:ext>
            </a:extLst>
          </p:cNvPr>
          <p:cNvSpPr/>
          <p:nvPr/>
        </p:nvSpPr>
        <p:spPr>
          <a:xfrm>
            <a:off x="2954593" y="539823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спроса на услуги доставки, а также на грузоперевозки и складирование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="" xmlns:a16="http://schemas.microsoft.com/office/drawing/2014/main" id="{446787C7-71E0-4401-A234-F9D01230A173}"/>
              </a:ext>
            </a:extLst>
          </p:cNvPr>
          <p:cNvSpPr/>
          <p:nvPr/>
        </p:nvSpPr>
        <p:spPr>
          <a:xfrm>
            <a:off x="5287739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имиджа социально-ответственной компании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a16="http://schemas.microsoft.com/office/drawing/2014/main" id="{E4CA7EB7-C354-EF11-6D62-CF3433AAF3E7}"/>
              </a:ext>
            </a:extLst>
          </p:cNvPr>
          <p:cNvSpPr/>
          <p:nvPr/>
        </p:nvSpPr>
        <p:spPr>
          <a:xfrm>
            <a:off x="5287739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технологичности производства и функциональности оборудования и машин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39C3BFB0-AC8C-DC51-95F1-FC5B2E117CFA}"/>
              </a:ext>
            </a:extLst>
          </p:cNvPr>
          <p:cNvSpPr/>
          <p:nvPr/>
        </p:nvSpPr>
        <p:spPr>
          <a:xfrm>
            <a:off x="5287739" y="435276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популярности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района,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 также увеличение интереса трудоспособного   к работе в местных организациях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02194ADC-533C-CC03-C944-087B4BB49763}"/>
              </a:ext>
            </a:extLst>
          </p:cNvPr>
          <p:cNvSpPr/>
          <p:nvPr/>
        </p:nvSpPr>
        <p:spPr>
          <a:xfrm>
            <a:off x="5287739" y="539823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доходов от логистических услуг, увеличение спроса на качественную дорожно-транспортную инфраструктуру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620A350A-0C83-6169-7BB7-91190AAC56AA}"/>
              </a:ext>
            </a:extLst>
          </p:cNvPr>
          <p:cNvSpPr/>
          <p:nvPr/>
        </p:nvSpPr>
        <p:spPr>
          <a:xfrm>
            <a:off x="7620885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новых рабочих мест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="" xmlns:a16="http://schemas.microsoft.com/office/drawing/2014/main" id="{5E94A2F5-2793-E16F-26F2-58AAB470AE7B}"/>
              </a:ext>
            </a:extLst>
          </p:cNvPr>
          <p:cNvSpPr/>
          <p:nvPr/>
        </p:nvSpPr>
        <p:spPr>
          <a:xfrm>
            <a:off x="7620885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5A205FB9-C2AC-0FA9-A12E-99D0E94D43CB}"/>
              </a:ext>
            </a:extLst>
          </p:cNvPr>
          <p:cNvSpPr/>
          <p:nvPr/>
        </p:nvSpPr>
        <p:spPr>
          <a:xfrm>
            <a:off x="7620885" y="435276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туристического потока, </a:t>
            </a: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кадров на предприятия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туристической привлекательности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района</a:t>
            </a: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="" xmlns:a16="http://schemas.microsoft.com/office/drawing/2014/main" id="{3B98B1CF-4517-BBF5-E0FD-1FF08E092530}"/>
              </a:ext>
            </a:extLst>
          </p:cNvPr>
          <p:cNvSpPr/>
          <p:nvPr/>
        </p:nvSpPr>
        <p:spPr>
          <a:xfrm>
            <a:off x="7620885" y="539823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логистических путей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рынков сбыта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инвестиционной привлекательности</a:t>
            </a: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0B159CCD-8DCC-35D9-D343-F8D7980C00D8}"/>
              </a:ext>
            </a:extLst>
          </p:cNvPr>
          <p:cNvSpPr/>
          <p:nvPr/>
        </p:nvSpPr>
        <p:spPr>
          <a:xfrm>
            <a:off x="621447" y="330815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endParaRPr kumimoji="0" lang="ru-RU" sz="7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тротуарной плитки, кирпича, валенки, хлебобулочные изделия.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="" xmlns:a16="http://schemas.microsoft.com/office/drawing/2014/main" id="{8EA64575-B412-1ABF-E226-D9E08A3F70D2}"/>
              </a:ext>
            </a:extLst>
          </p:cNvPr>
          <p:cNvSpPr/>
          <p:nvPr/>
        </p:nvSpPr>
        <p:spPr>
          <a:xfrm>
            <a:off x="621447" y="435190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ДЕЯТЕЛЬНОСТЬ АДМИНИСТРАТИВНАЯ</a:t>
            </a:r>
          </a:p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СОПУСТВУЮЩИЕ ДОПОЛНИТЕЛЬНЫЕ УСЛУГИ</a:t>
            </a: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туризм</a:t>
            </a:r>
            <a:endParaRPr kumimoji="0" lang="x-none" sz="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="" xmlns:a16="http://schemas.microsoft.com/office/drawing/2014/main" id="{21FF861E-9E86-E5A4-972D-4CB1732EF982}"/>
              </a:ext>
            </a:extLst>
          </p:cNvPr>
          <p:cNvSpPr/>
          <p:nvPr/>
        </p:nvSpPr>
        <p:spPr>
          <a:xfrm>
            <a:off x="621447" y="539823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ТРАНСПОРТРОВКА                     И ХРАНЕНИЯ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Рисунок 59" descr="Мишень со сплошной заливкой">
            <a:extLst>
              <a:ext uri="{FF2B5EF4-FFF2-40B4-BE49-F238E27FC236}">
                <a16:creationId xmlns="" xmlns:a16="http://schemas.microsoft.com/office/drawing/2014/main" id="{A81A232F-CB3D-247F-434B-78C8D8C3F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0" y="2549826"/>
            <a:ext cx="360000" cy="360000"/>
          </a:xfrm>
          <a:prstGeom prst="rect">
            <a:avLst/>
          </a:prstGeom>
        </p:spPr>
      </p:pic>
      <p:pic>
        <p:nvPicPr>
          <p:cNvPr id="62" name="Рисунок 61" descr="Мишень со сплошной заливкой">
            <a:extLst>
              <a:ext uri="{FF2B5EF4-FFF2-40B4-BE49-F238E27FC236}">
                <a16:creationId xmlns="" xmlns:a16="http://schemas.microsoft.com/office/drawing/2014/main" id="{00CC93DE-FC64-D56E-17C6-6E314509E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0" y="3593582"/>
            <a:ext cx="360000" cy="360000"/>
          </a:xfrm>
          <a:prstGeom prst="rect">
            <a:avLst/>
          </a:prstGeom>
        </p:spPr>
      </p:pic>
      <p:pic>
        <p:nvPicPr>
          <p:cNvPr id="65" name="Рисунок 64" descr="Щит со сплошной заливкой">
            <a:extLst>
              <a:ext uri="{FF2B5EF4-FFF2-40B4-BE49-F238E27FC236}">
                <a16:creationId xmlns="" xmlns:a16="http://schemas.microsoft.com/office/drawing/2014/main" id="{E8A80F92-20F9-65E4-220C-991DF547B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70" y="4639906"/>
            <a:ext cx="360000" cy="360000"/>
          </a:xfrm>
          <a:prstGeom prst="rect">
            <a:avLst/>
          </a:prstGeom>
        </p:spPr>
      </p:pic>
      <p:pic>
        <p:nvPicPr>
          <p:cNvPr id="67" name="Рисунок 66" descr="Золотые слитки со сплошной заливкой">
            <a:extLst>
              <a:ext uri="{FF2B5EF4-FFF2-40B4-BE49-F238E27FC236}">
                <a16:creationId xmlns="" xmlns:a16="http://schemas.microsoft.com/office/drawing/2014/main" id="{B0CC6219-D947-1401-0A40-495B03354A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270" y="5686230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BDE69E-A303-DD58-85DA-DBCA1EA2B97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РОДИНСКОГО 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765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="" xmlns:a16="http://schemas.microsoft.com/office/drawing/2014/main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1641231"/>
              </p:ext>
            </p:extLst>
          </p:nvPr>
        </p:nvGraphicFramePr>
        <p:xfrm>
          <a:off x="627015" y="1376761"/>
          <a:ext cx="9136390" cy="3254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=""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=""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=""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="" xmlns:a16="http://schemas.microsoft.com/office/drawing/2014/main" val="4168060387"/>
                    </a:ext>
                  </a:extLst>
                </a:gridCol>
              </a:tblGrid>
              <a:tr h="787084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x-none" sz="9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год.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0895412"/>
                  </a:ext>
                </a:extLst>
              </a:tr>
              <a:tr h="797069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«Луговое»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вложения в технику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6187201"/>
                  </a:ext>
                </a:extLst>
              </a:tr>
              <a:tr h="635726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Виниченко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В.Е.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хозяйство, вложение в технику.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1925131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Крыжка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А.И.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вложение в технику.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2024-2025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РОДИНСКОГО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4469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5045169" cy="97589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=""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821550" y="1582759"/>
            <a:ext cx="4489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821550" y="2052325"/>
            <a:ext cx="16279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ПЛОЩАДКИ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>
            <a:extLst>
              <a:ext uri="{FF2B5EF4-FFF2-40B4-BE49-F238E27FC236}">
                <a16:creationId xmlns="" xmlns:a16="http://schemas.microsoft.com/office/drawing/2014/main" id="{232EBB5B-D463-93FE-88A2-B246377A86B1}"/>
              </a:ext>
            </a:extLst>
          </p:cNvPr>
          <p:cNvCxnSpPr>
            <a:cxnSpLocks/>
          </p:cNvCxnSpPr>
          <p:nvPr/>
        </p:nvCxnSpPr>
        <p:spPr>
          <a:xfrm>
            <a:off x="3270704" y="1600649"/>
            <a:ext cx="0" cy="8557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РОДИНСКОГО 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775064" y="2534195"/>
          <a:ext cx="8238309" cy="3617200"/>
        </p:xfrm>
        <a:graphic>
          <a:graphicData uri="http://schemas.openxmlformats.org/drawingml/2006/table">
            <a:tbl>
              <a:tblPr/>
              <a:tblGrid>
                <a:gridCol w="1506582"/>
                <a:gridCol w="2743200"/>
                <a:gridCol w="1436914"/>
                <a:gridCol w="1150130"/>
                <a:gridCol w="1401483"/>
              </a:tblGrid>
              <a:tr h="749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Место расположение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площадки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Область применения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Статус предложения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Наличие инфраструктуры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Категория земельного участка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км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на юго-запад от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Тизек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Родинского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района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Алтайского края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зоны отдыха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организация зоны отдыха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 районе соленого озера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Кучукское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отсутствует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земли сельскохозяйственного назначения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 км от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с. Родино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Родинского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района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Алтайского края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строительство животноводческого комплекса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строительство животноводческого комплекса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есть возможность подключения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земли сельскохозяйственного назначения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</a:rPr>
                        <a:t>Родинский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район 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с. Родино, ул. Ленина,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316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размещение объектов торговли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строительство магазина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есть возможность подключения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Земли населенных пунктов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2820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6295" y="1256553"/>
            <a:ext cx="121813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03</a:t>
            </a:r>
          </a:p>
        </p:txBody>
      </p:sp>
      <p:sp>
        <p:nvSpPr>
          <p:cNvPr id="4" name="Скругленный прямоугольник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D51024F0-9D24-278C-D9DB-39D994889EE0}"/>
              </a:ext>
            </a:extLst>
          </p:cNvPr>
          <p:cNvSpPr/>
          <p:nvPr/>
        </p:nvSpPr>
        <p:spPr>
          <a:xfrm>
            <a:off x="1955516" y="1256553"/>
            <a:ext cx="1600989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харакетристика 04</a:t>
            </a:r>
          </a:p>
        </p:txBody>
      </p:sp>
      <p:sp>
        <p:nvSpPr>
          <p:cNvPr id="5" name="Скругленный прямоугольник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423D2437-C0F6-9708-77C8-032917A40141}"/>
              </a:ext>
            </a:extLst>
          </p:cNvPr>
          <p:cNvSpPr/>
          <p:nvPr/>
        </p:nvSpPr>
        <p:spPr>
          <a:xfrm>
            <a:off x="3666868" y="1256553"/>
            <a:ext cx="250355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 05</a:t>
            </a:r>
          </a:p>
        </p:txBody>
      </p:sp>
      <p:sp>
        <p:nvSpPr>
          <p:cNvPr id="6" name="Скругленный прямоугольник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1175DD6-94A0-75A6-331B-67372335298F}"/>
              </a:ext>
            </a:extLst>
          </p:cNvPr>
          <p:cNvSpPr/>
          <p:nvPr/>
        </p:nvSpPr>
        <p:spPr>
          <a:xfrm>
            <a:off x="6280790" y="1256553"/>
            <a:ext cx="20774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 06</a:t>
            </a:r>
          </a:p>
        </p:txBody>
      </p:sp>
      <p:sp>
        <p:nvSpPr>
          <p:cNvPr id="8" name="Скругленный прямоугольник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20389F1A-D8FC-11F4-6D65-354585768368}"/>
              </a:ext>
            </a:extLst>
          </p:cNvPr>
          <p:cNvSpPr/>
          <p:nvPr/>
        </p:nvSpPr>
        <p:spPr>
          <a:xfrm>
            <a:off x="8487593" y="1256553"/>
            <a:ext cx="129240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07</a:t>
            </a:r>
          </a:p>
        </p:txBody>
      </p:sp>
      <p:sp>
        <p:nvSpPr>
          <p:cNvPr id="9" name="Скругленный прямоугольник 8">
            <a:hlinkClick r:id="rId7" action="ppaction://hlinksldjump"/>
            <a:extLst>
              <a:ext uri="{FF2B5EF4-FFF2-40B4-BE49-F238E27FC236}">
                <a16:creationId xmlns="" xmlns:a16="http://schemas.microsoft.com/office/drawing/2014/main" id="{0F9D25A8-FC83-176F-1592-722175E65FB5}"/>
              </a:ext>
            </a:extLst>
          </p:cNvPr>
          <p:cNvSpPr/>
          <p:nvPr/>
        </p:nvSpPr>
        <p:spPr>
          <a:xfrm>
            <a:off x="626295" y="1632123"/>
            <a:ext cx="202848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08</a:t>
            </a:r>
          </a:p>
        </p:txBody>
      </p:sp>
      <p:sp>
        <p:nvSpPr>
          <p:cNvPr id="14" name="Скругленный прямоугольник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D4234885-2CC9-FBA4-82F4-03F3F6FAF1A2}"/>
              </a:ext>
            </a:extLst>
          </p:cNvPr>
          <p:cNvSpPr/>
          <p:nvPr/>
        </p:nvSpPr>
        <p:spPr>
          <a:xfrm>
            <a:off x="2783955" y="1623321"/>
            <a:ext cx="1098108" cy="255556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hlinkClick r:id="rId9" action="ppaction://hlinksldjump"/>
            <a:extLst>
              <a:ext uri="{FF2B5EF4-FFF2-40B4-BE49-F238E27FC236}">
                <a16:creationId xmlns="" xmlns:a16="http://schemas.microsoft.com/office/drawing/2014/main" id="{22187652-9E54-DF69-5FDA-30A4E7B8072F}"/>
              </a:ext>
            </a:extLst>
          </p:cNvPr>
          <p:cNvSpPr/>
          <p:nvPr/>
        </p:nvSpPr>
        <p:spPr>
          <a:xfrm>
            <a:off x="4023931" y="1604233"/>
            <a:ext cx="20013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 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DA364A5-0038-B5D5-495C-A86A4DFC2C65}"/>
              </a:ext>
            </a:extLst>
          </p:cNvPr>
          <p:cNvSpPr/>
          <p:nvPr/>
        </p:nvSpPr>
        <p:spPr>
          <a:xfrm>
            <a:off x="6351494" y="1614177"/>
            <a:ext cx="214836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 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648F2C18-BA61-DB3F-DB4D-1EA65A153B41}"/>
              </a:ext>
            </a:extLst>
          </p:cNvPr>
          <p:cNvSpPr/>
          <p:nvPr/>
        </p:nvSpPr>
        <p:spPr>
          <a:xfrm>
            <a:off x="626294" y="2001825"/>
            <a:ext cx="137098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 МО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2F83141-206C-9DF3-A2A1-1138F01FB8EF}"/>
              </a:ext>
            </a:extLst>
          </p:cNvPr>
          <p:cNvSpPr/>
          <p:nvPr/>
        </p:nvSpPr>
        <p:spPr>
          <a:xfrm>
            <a:off x="2138916" y="1993735"/>
            <a:ext cx="193409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C122DA99-B345-D5C4-6A61-4F561B654E46}"/>
              </a:ext>
            </a:extLst>
          </p:cNvPr>
          <p:cNvSpPr/>
          <p:nvPr/>
        </p:nvSpPr>
        <p:spPr>
          <a:xfrm>
            <a:off x="4113837" y="1995406"/>
            <a:ext cx="3289004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 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29CB1A23-A8E5-A885-CE49-DE27A6210219}"/>
              </a:ext>
            </a:extLst>
          </p:cNvPr>
          <p:cNvSpPr/>
          <p:nvPr/>
        </p:nvSpPr>
        <p:spPr>
          <a:xfrm>
            <a:off x="7487357" y="1984507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2C2C6496-E405-0572-3A2E-0622CDBB04B7}"/>
              </a:ext>
            </a:extLst>
          </p:cNvPr>
          <p:cNvSpPr/>
          <p:nvPr/>
        </p:nvSpPr>
        <p:spPr>
          <a:xfrm>
            <a:off x="626294" y="2363437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9E42F679-B67E-2B36-9053-A009E24085BE}"/>
              </a:ext>
            </a:extLst>
          </p:cNvPr>
          <p:cNvSpPr/>
          <p:nvPr/>
        </p:nvSpPr>
        <p:spPr>
          <a:xfrm>
            <a:off x="4361954" y="2379348"/>
            <a:ext cx="27381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hlinkClick r:id="rId17" action="ppaction://hlinksldjump"/>
            <a:extLst>
              <a:ext uri="{FF2B5EF4-FFF2-40B4-BE49-F238E27FC236}">
                <a16:creationId xmlns="" xmlns:a16="http://schemas.microsoft.com/office/drawing/2014/main" id="{30167278-D764-DCFC-2F5E-16D4076AD1D6}"/>
              </a:ext>
            </a:extLst>
          </p:cNvPr>
          <p:cNvSpPr/>
          <p:nvPr/>
        </p:nvSpPr>
        <p:spPr>
          <a:xfrm>
            <a:off x="7206053" y="2359484"/>
            <a:ext cx="241430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hlinkClick r:id="rId18" action="ppaction://hlinksldjump"/>
            <a:extLst>
              <a:ext uri="{FF2B5EF4-FFF2-40B4-BE49-F238E27FC236}">
                <a16:creationId xmlns="" xmlns:a16="http://schemas.microsoft.com/office/drawing/2014/main" id="{C5F7063F-CAAD-7F9A-7DB5-AB1DA07FCC1E}"/>
              </a:ext>
            </a:extLst>
          </p:cNvPr>
          <p:cNvSpPr/>
          <p:nvPr/>
        </p:nvSpPr>
        <p:spPr>
          <a:xfrm>
            <a:off x="2759044" y="2795266"/>
            <a:ext cx="15949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hlinkClick r:id="rId19" action="ppaction://hlinksldjump"/>
            <a:extLst>
              <a:ext uri="{FF2B5EF4-FFF2-40B4-BE49-F238E27FC236}">
                <a16:creationId xmlns="" xmlns:a16="http://schemas.microsoft.com/office/drawing/2014/main" id="{9C10948B-9597-D731-360F-BF2BC1F5DD42}"/>
              </a:ext>
            </a:extLst>
          </p:cNvPr>
          <p:cNvSpPr/>
          <p:nvPr/>
        </p:nvSpPr>
        <p:spPr>
          <a:xfrm>
            <a:off x="4677602" y="2804426"/>
            <a:ext cx="298564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по корректировке мер поддержки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hlinkClick r:id="rId20" action="ppaction://hlinksldjump"/>
            <a:extLst>
              <a:ext uri="{FF2B5EF4-FFF2-40B4-BE49-F238E27FC236}">
                <a16:creationId xmlns="" xmlns:a16="http://schemas.microsoft.com/office/drawing/2014/main" id="{47CB25E6-C738-DA08-23FB-0FEDD7D0C73A}"/>
              </a:ext>
            </a:extLst>
          </p:cNvPr>
          <p:cNvSpPr/>
          <p:nvPr/>
        </p:nvSpPr>
        <p:spPr>
          <a:xfrm>
            <a:off x="7993606" y="2835640"/>
            <a:ext cx="1012498" cy="21141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hlinkClick r:id="rId21" action="ppaction://hlinksldjump"/>
            <a:extLst>
              <a:ext uri="{FF2B5EF4-FFF2-40B4-BE49-F238E27FC236}">
                <a16:creationId xmlns="" xmlns:a16="http://schemas.microsoft.com/office/drawing/2014/main" id="{2029B849-BBFE-D583-1092-C2F3C544AF93}"/>
              </a:ext>
            </a:extLst>
          </p:cNvPr>
          <p:cNvSpPr/>
          <p:nvPr/>
        </p:nvSpPr>
        <p:spPr>
          <a:xfrm>
            <a:off x="590833" y="2773213"/>
            <a:ext cx="190315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hlinkClick r:id="rId22" action="ppaction://hlinksldjump"/>
            <a:extLst>
              <a:ext uri="{FF2B5EF4-FFF2-40B4-BE49-F238E27FC236}">
                <a16:creationId xmlns="" xmlns:a16="http://schemas.microsoft.com/office/drawing/2014/main" id="{795F0490-A705-4B6C-7CFA-B866052CC901}"/>
              </a:ext>
            </a:extLst>
          </p:cNvPr>
          <p:cNvSpPr/>
          <p:nvPr/>
        </p:nvSpPr>
        <p:spPr>
          <a:xfrm>
            <a:off x="2443981" y="2367951"/>
            <a:ext cx="184197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CED2FFE-BE20-C9FC-C4FE-C7A93E57A3E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946CC3B-E7A5-5DAB-47AC-C99330C4DCF6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Родинского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82AD1CC4-F5F3-D50B-AD27-5325F86B9A2D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Родинский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район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7FD2F0FA-09C3-9ABB-A3C2-00048CBF7399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Рисунок 11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D9C47C07-ACA0-6293-9163-EA2AD7F67E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85650" y="224205"/>
            <a:ext cx="434709" cy="5687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9FA224B-9BC2-5081-3E3B-A8535B72A299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32" name="Рисунок 31" descr="https://avatars.mds.yandex.net/i?id=4034d7efebfb0f7a8f023f886afe53d55a68bf53-8389306-images-thumbs&amp;n=13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015277" y="183668"/>
            <a:ext cx="747031" cy="71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1200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FC70EFB-A1FF-D561-3A63-16A2697A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B9D1D969-8F86-E80D-DECA-A11A5C6E5076}"/>
              </a:ext>
            </a:extLst>
          </p:cNvPr>
          <p:cNvSpPr/>
          <p:nvPr/>
        </p:nvSpPr>
        <p:spPr>
          <a:xfrm>
            <a:off x="627016" y="1401546"/>
            <a:ext cx="2195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0C01CA-C287-89F8-7489-147F18CBED12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ПО РАБОТЕ                                С ИНВЕСТОРАМИ И МЕХАНИЗМ РАБОТЬ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НИМИ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CCC73B85-D007-B69D-B706-5E327344A476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="" xmlns:a16="http://schemas.microsoft.com/office/drawing/2014/main" id="{3357558C-0A85-0117-46FB-F329604F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FC460D8B-A2D5-EB35-FFCE-B53F28685B34}"/>
              </a:ext>
            </a:extLst>
          </p:cNvPr>
          <p:cNvSpPr/>
          <p:nvPr/>
        </p:nvSpPr>
        <p:spPr>
          <a:xfrm>
            <a:off x="2954593" y="1401546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ЕСТЬ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5C391C53-720A-96BE-9A55-A777FD939A6A}"/>
              </a:ext>
            </a:extLst>
          </p:cNvPr>
          <p:cNvSpPr/>
          <p:nvPr/>
        </p:nvSpPr>
        <p:spPr>
          <a:xfrm>
            <a:off x="620407" y="2283851"/>
            <a:ext cx="2194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ИНФОРМИРОВАНИЕ ИНВЕСТОРОВ            И ПРЕДПРИНИМАТЕЛЕИ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3263EEAE-FEDF-4B38-6170-68E3C9246E3B}"/>
              </a:ext>
            </a:extLst>
          </p:cNvPr>
          <p:cNvSpPr/>
          <p:nvPr/>
        </p:nvSpPr>
        <p:spPr>
          <a:xfrm>
            <a:off x="620406" y="287655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РАСПРЕДЕЛЕНИЕ ПЛОЩАДОК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4C6DBF16-191C-434B-8D6E-FE514DDE4EBC}"/>
              </a:ext>
            </a:extLst>
          </p:cNvPr>
          <p:cNvSpPr/>
          <p:nvPr/>
        </p:nvSpPr>
        <p:spPr>
          <a:xfrm>
            <a:off x="620406" y="346926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6883FA95-A71D-29DF-60BE-FAF5B0A60D5C}"/>
              </a:ext>
            </a:extLst>
          </p:cNvPr>
          <p:cNvSpPr/>
          <p:nvPr/>
        </p:nvSpPr>
        <p:spPr>
          <a:xfrm>
            <a:off x="620406" y="4061975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CFD6CE53-58D8-A966-7A1A-4AA928A9B291}"/>
              </a:ext>
            </a:extLst>
          </p:cNvPr>
          <p:cNvSpPr/>
          <p:nvPr/>
        </p:nvSpPr>
        <p:spPr>
          <a:xfrm>
            <a:off x="620406" y="465468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И УСКОРЕНИЕ РАССМОТРЕНИЯ АДМИНИСТРАТИВНЫХ ВОПРОСОВ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C4784D0C-C0E6-CDCD-9856-24BA243718F6}"/>
              </a:ext>
            </a:extLst>
          </p:cNvPr>
          <p:cNvSpPr/>
          <p:nvPr/>
        </p:nvSpPr>
        <p:spPr>
          <a:xfrm>
            <a:off x="620406" y="524739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="" xmlns:a16="http://schemas.microsoft.com/office/drawing/2014/main" id="{9D9224EF-80AA-1AB2-8E2B-866EBD1CB0E9}"/>
              </a:ext>
            </a:extLst>
          </p:cNvPr>
          <p:cNvSpPr/>
          <p:nvPr/>
        </p:nvSpPr>
        <p:spPr>
          <a:xfrm>
            <a:off x="620406" y="5840100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="" xmlns:a16="http://schemas.microsoft.com/office/drawing/2014/main" id="{B1E128B1-995E-EC41-5EB8-A39E158581E1}"/>
              </a:ext>
            </a:extLst>
          </p:cNvPr>
          <p:cNvSpPr/>
          <p:nvPr/>
        </p:nvSpPr>
        <p:spPr>
          <a:xfrm>
            <a:off x="6439596" y="1400481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ДОЛЖНО БЫТЬ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C2F7540E-092E-60C6-7571-A4EF5CD19B88}"/>
              </a:ext>
            </a:extLst>
          </p:cNvPr>
          <p:cNvSpPr/>
          <p:nvPr/>
        </p:nvSpPr>
        <p:spPr>
          <a:xfrm>
            <a:off x="2954593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регулярная коммуникация                         с предпринимателями (рассылки на почты предпринимателей, звонки, ежегодные встречи)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B1A71364-7219-9B02-0F5E-032DE88FD20A}"/>
              </a:ext>
            </a:extLst>
          </p:cNvPr>
          <p:cNvSpPr/>
          <p:nvPr/>
        </p:nvSpPr>
        <p:spPr>
          <a:xfrm>
            <a:off x="2954593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инвесторов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проведения 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аукционной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процедуры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="" xmlns:a16="http://schemas.microsoft.com/office/drawing/2014/main" id="{7D859C09-30DF-66FB-2753-8AF67BC2F27A}"/>
              </a:ext>
            </a:extLst>
          </p:cNvPr>
          <p:cNvSpPr/>
          <p:nvPr/>
        </p:nvSpPr>
        <p:spPr>
          <a:xfrm>
            <a:off x="2954593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B503E6F3-9BA9-736C-8997-1A19BDFDE55B}"/>
              </a:ext>
            </a:extLst>
          </p:cNvPr>
          <p:cNvSpPr/>
          <p:nvPr/>
        </p:nvSpPr>
        <p:spPr>
          <a:xfrm>
            <a:off x="2954593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="" xmlns:a16="http://schemas.microsoft.com/office/drawing/2014/main" id="{90A026D4-720E-6A15-BA60-176A2D0864BE}"/>
              </a:ext>
            </a:extLst>
          </p:cNvPr>
          <p:cNvSpPr/>
          <p:nvPr/>
        </p:nvSpPr>
        <p:spPr>
          <a:xfrm>
            <a:off x="2954593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="" xmlns:a16="http://schemas.microsoft.com/office/drawing/2014/main" id="{5C80F8D5-9284-0997-F20F-D5F70709BA6B}"/>
              </a:ext>
            </a:extLst>
          </p:cNvPr>
          <p:cNvSpPr/>
          <p:nvPr/>
        </p:nvSpPr>
        <p:spPr>
          <a:xfrm>
            <a:off x="2954593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587BB692-BB68-A96A-CE3E-27B0341F4A21}"/>
              </a:ext>
            </a:extLst>
          </p:cNvPr>
          <p:cNvSpPr/>
          <p:nvPr/>
        </p:nvSpPr>
        <p:spPr>
          <a:xfrm>
            <a:off x="2954593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="" xmlns:a16="http://schemas.microsoft.com/office/drawing/2014/main" id="{9AF7ABEC-783A-2BF0-D560-E0555624AD14}"/>
              </a:ext>
            </a:extLst>
          </p:cNvPr>
          <p:cNvSpPr/>
          <p:nvPr/>
        </p:nvSpPr>
        <p:spPr>
          <a:xfrm>
            <a:off x="6440781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статьи на сайтах для инвесторов              и предпринимателей, регулярная коммуникация</a:t>
            </a: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с предпринимателями (почтовая рассылка, звонки,       общий чат администрации с предпринимателями)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="" xmlns:a16="http://schemas.microsoft.com/office/drawing/2014/main" id="{773E7195-35FF-216B-640A-E84CFD06B73E}"/>
              </a:ext>
            </a:extLst>
          </p:cNvPr>
          <p:cNvSpPr/>
          <p:nvPr/>
        </p:nvSpPr>
        <p:spPr>
          <a:xfrm>
            <a:off x="6440781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инвесторов для распределения площадок через тендерную процедуру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="" xmlns:a16="http://schemas.microsoft.com/office/drawing/2014/main" id="{28F6FF4D-AEED-8AB5-6849-0B7A290DC785}"/>
              </a:ext>
            </a:extLst>
          </p:cNvPr>
          <p:cNvSpPr/>
          <p:nvPr/>
        </p:nvSpPr>
        <p:spPr>
          <a:xfrm>
            <a:off x="6440781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="" xmlns:a16="http://schemas.microsoft.com/office/drawing/2014/main" id="{4DA3611C-DDED-E11A-A341-EB83BDAB6CA0}"/>
              </a:ext>
            </a:extLst>
          </p:cNvPr>
          <p:cNvSpPr/>
          <p:nvPr/>
        </p:nvSpPr>
        <p:spPr>
          <a:xfrm>
            <a:off x="6440781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="" xmlns:a16="http://schemas.microsoft.com/office/drawing/2014/main" id="{421A2ED1-F024-4A7A-BD56-4C7BB30C0C67}"/>
              </a:ext>
            </a:extLst>
          </p:cNvPr>
          <p:cNvSpPr/>
          <p:nvPr/>
        </p:nvSpPr>
        <p:spPr>
          <a:xfrm>
            <a:off x="6440781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="" xmlns:a16="http://schemas.microsoft.com/office/drawing/2014/main" id="{472E3AEB-A774-97BE-7C3F-BB05307E9C51}"/>
              </a:ext>
            </a:extLst>
          </p:cNvPr>
          <p:cNvSpPr/>
          <p:nvPr/>
        </p:nvSpPr>
        <p:spPr>
          <a:xfrm>
            <a:off x="6440781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="" xmlns:a16="http://schemas.microsoft.com/office/drawing/2014/main" id="{D8C2B90C-11F2-8D2A-7A16-7C26268DC58F}"/>
              </a:ext>
            </a:extLst>
          </p:cNvPr>
          <p:cNvSpPr/>
          <p:nvPr/>
        </p:nvSpPr>
        <p:spPr>
          <a:xfrm>
            <a:off x="6440781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9" name="Рисунок 68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46C043A9-712E-86AC-3639-5FC5E87C4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8998" y="2343541"/>
            <a:ext cx="365554" cy="365554"/>
          </a:xfrm>
          <a:prstGeom prst="rect">
            <a:avLst/>
          </a:prstGeom>
        </p:spPr>
      </p:pic>
      <p:pic>
        <p:nvPicPr>
          <p:cNvPr id="85" name="Рисунок 84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D02FAB9C-22E8-D5B8-E9CB-04F444497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608" y="2937871"/>
            <a:ext cx="365554" cy="365554"/>
          </a:xfrm>
          <a:prstGeom prst="rect">
            <a:avLst/>
          </a:prstGeom>
        </p:spPr>
      </p:pic>
      <p:pic>
        <p:nvPicPr>
          <p:cNvPr id="87" name="Рисунок 86" descr="Запрещено со сплошной заливкой">
            <a:extLst>
              <a:ext uri="{FF2B5EF4-FFF2-40B4-BE49-F238E27FC236}">
                <a16:creationId xmlns="" xmlns:a16="http://schemas.microsoft.com/office/drawing/2014/main" id="{8C5D4674-72C2-BE20-90E9-ACE14708A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3866" y="2937871"/>
            <a:ext cx="360000" cy="360000"/>
          </a:xfrm>
          <a:prstGeom prst="rect">
            <a:avLst/>
          </a:prstGeom>
        </p:spPr>
      </p:pic>
      <p:sp>
        <p:nvSpPr>
          <p:cNvPr id="88" name="Скругленный прямоугольник 87">
            <a:extLst>
              <a:ext uri="{FF2B5EF4-FFF2-40B4-BE49-F238E27FC236}">
                <a16:creationId xmlns="" xmlns:a16="http://schemas.microsoft.com/office/drawing/2014/main" id="{EB6B743D-795C-9F66-43B5-0D7D12A5B711}"/>
              </a:ext>
            </a:extLst>
          </p:cNvPr>
          <p:cNvSpPr/>
          <p:nvPr/>
        </p:nvSpPr>
        <p:spPr>
          <a:xfrm>
            <a:off x="619221" y="347523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ИНВЕСТИЦИОННЫХ ПЛОЩАДКАХ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="" xmlns:a16="http://schemas.microsoft.com/office/drawing/2014/main" id="{6A51D4D3-64AC-23A3-E627-9D01F40E6EB2}"/>
              </a:ext>
            </a:extLst>
          </p:cNvPr>
          <p:cNvSpPr/>
          <p:nvPr/>
        </p:nvSpPr>
        <p:spPr>
          <a:xfrm>
            <a:off x="619221" y="406794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ИНВЕСТОРАМИ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ИНВЕСТИЦИОННОГО ПЛАНА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="" xmlns:a16="http://schemas.microsoft.com/office/drawing/2014/main" id="{51447579-5086-5E11-AF44-D45DBDED33A5}"/>
              </a:ext>
            </a:extLst>
          </p:cNvPr>
          <p:cNvSpPr/>
          <p:nvPr/>
        </p:nvSpPr>
        <p:spPr>
          <a:xfrm>
            <a:off x="2953408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инфраструктуры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="" xmlns:a16="http://schemas.microsoft.com/office/drawing/2014/main" id="{7C9486C7-ED75-2FF8-33C8-C0332847A33F}"/>
              </a:ext>
            </a:extLst>
          </p:cNvPr>
          <p:cNvSpPr/>
          <p:nvPr/>
        </p:nvSpPr>
        <p:spPr>
          <a:xfrm>
            <a:off x="2953408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Проводятся переговоры и осмотр инвестиционных площадок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="" xmlns:a16="http://schemas.microsoft.com/office/drawing/2014/main" id="{CD48F55F-F4ED-4364-E95B-98D535EDD6D8}"/>
              </a:ext>
            </a:extLst>
          </p:cNvPr>
          <p:cNvSpPr/>
          <p:nvPr/>
        </p:nvSpPr>
        <p:spPr>
          <a:xfrm>
            <a:off x="6439596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инженерной и транспортной инфраструктуры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прихода инвестора на объект с целью экономии времени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="" xmlns:a16="http://schemas.microsoft.com/office/drawing/2014/main" id="{474725A6-A4DD-6C99-3AE6-2DBC5A8F19E9}"/>
              </a:ext>
            </a:extLst>
          </p:cNvPr>
          <p:cNvSpPr/>
          <p:nvPr/>
        </p:nvSpPr>
        <p:spPr>
          <a:xfrm>
            <a:off x="6439596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проектной команды, которая составляет инвестиционные планы и выводит проекты на площадки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" name="Рисунок 95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E9E74D18-DDA5-DE48-E379-764E35F17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7813" y="3534929"/>
            <a:ext cx="365554" cy="365554"/>
          </a:xfrm>
          <a:prstGeom prst="rect">
            <a:avLst/>
          </a:prstGeom>
        </p:spPr>
      </p:pic>
      <p:pic>
        <p:nvPicPr>
          <p:cNvPr id="98" name="Рисунок 97" descr="Запрещено со сплошной заливкой">
            <a:extLst>
              <a:ext uri="{FF2B5EF4-FFF2-40B4-BE49-F238E27FC236}">
                <a16:creationId xmlns="" xmlns:a16="http://schemas.microsoft.com/office/drawing/2014/main" id="{89EEB087-2E1A-1414-262C-D847E8EB2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6071" y="3534929"/>
            <a:ext cx="360000" cy="360000"/>
          </a:xfrm>
          <a:prstGeom prst="rect">
            <a:avLst/>
          </a:prstGeom>
        </p:spPr>
      </p:pic>
      <p:pic>
        <p:nvPicPr>
          <p:cNvPr id="101" name="Рисунок 100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F0861CB6-9A84-DCF6-9F71-4B695945A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4423" y="4129259"/>
            <a:ext cx="365554" cy="365554"/>
          </a:xfrm>
          <a:prstGeom prst="rect">
            <a:avLst/>
          </a:prstGeom>
        </p:spPr>
      </p:pic>
      <p:pic>
        <p:nvPicPr>
          <p:cNvPr id="103" name="Рисунок 102" descr="Запрещено со сплошной заливкой">
            <a:extLst>
              <a:ext uri="{FF2B5EF4-FFF2-40B4-BE49-F238E27FC236}">
                <a16:creationId xmlns="" xmlns:a16="http://schemas.microsoft.com/office/drawing/2014/main" id="{A4B94F7A-4BBC-A983-F42D-DD285B709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2681" y="4129259"/>
            <a:ext cx="360000" cy="360000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="" xmlns:a16="http://schemas.microsoft.com/office/drawing/2014/main" id="{8F2C9022-10A3-0D35-CA05-80E92637D0EB}"/>
              </a:ext>
            </a:extLst>
          </p:cNvPr>
          <p:cNvSpPr/>
          <p:nvPr/>
        </p:nvSpPr>
        <p:spPr>
          <a:xfrm>
            <a:off x="628201" y="524920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ПОТЕНЦИАЛЬНЫМИ ИНВЕСТОРАМИ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="" xmlns:a16="http://schemas.microsoft.com/office/drawing/2014/main" id="{13BF7DE7-719C-8EA1-6A8B-47FABDE54711}"/>
              </a:ext>
            </a:extLst>
          </p:cNvPr>
          <p:cNvSpPr/>
          <p:nvPr/>
        </p:nvSpPr>
        <p:spPr>
          <a:xfrm>
            <a:off x="628201" y="584191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РЕАЛИЗОВАННЫМИ ПРОЕКТАМИ НА ИНВЕСТИЦИОННЫХ ПЛОЩАДКАХ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="" xmlns:a16="http://schemas.microsoft.com/office/drawing/2014/main" id="{AD24024F-306A-2906-6186-DF6244617AD9}"/>
              </a:ext>
            </a:extLst>
          </p:cNvPr>
          <p:cNvSpPr/>
          <p:nvPr/>
        </p:nvSpPr>
        <p:spPr>
          <a:xfrm>
            <a:off x="2962388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                   при возникновении интереса с их стороны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="" xmlns:a16="http://schemas.microsoft.com/office/drawing/2014/main" id="{056BF571-D559-1AE5-97A9-339C60CDBD58}"/>
              </a:ext>
            </a:extLst>
          </p:cNvPr>
          <p:cNvSpPr/>
          <p:nvPr/>
        </p:nvSpPr>
        <p:spPr>
          <a:xfrm>
            <a:off x="2962388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="" xmlns:a16="http://schemas.microsoft.com/office/drawing/2014/main" id="{C659C721-60D7-16F6-22C9-5D4F85D947F4}"/>
              </a:ext>
            </a:extLst>
          </p:cNvPr>
          <p:cNvSpPr/>
          <p:nvPr/>
        </p:nvSpPr>
        <p:spPr>
          <a:xfrm>
            <a:off x="6448576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создание информационно-аналитических буклетов, сохранение контактов потенциальных инвесторов, составления списка для дальнейшей регулярной коммуникации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Скругленный прямоугольник 111">
            <a:extLst>
              <a:ext uri="{FF2B5EF4-FFF2-40B4-BE49-F238E27FC236}">
                <a16:creationId xmlns="" xmlns:a16="http://schemas.microsoft.com/office/drawing/2014/main" id="{BC0EC73D-8ED4-29A5-781D-A7DA2ACB84DB}"/>
              </a:ext>
            </a:extLst>
          </p:cNvPr>
          <p:cNvSpPr/>
          <p:nvPr/>
        </p:nvSpPr>
        <p:spPr>
          <a:xfrm>
            <a:off x="6448576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5" name="Рисунок 114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08802114-ACA9-8001-E871-C9FE72E0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3403" y="4717807"/>
            <a:ext cx="365554" cy="365554"/>
          </a:xfrm>
          <a:prstGeom prst="rect">
            <a:avLst/>
          </a:prstGeom>
        </p:spPr>
      </p:pic>
      <p:pic>
        <p:nvPicPr>
          <p:cNvPr id="126" name="Рисунок 125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1BA9EACC-0D27-26F9-309F-401843F56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608" y="5314865"/>
            <a:ext cx="365554" cy="365554"/>
          </a:xfrm>
          <a:prstGeom prst="rect">
            <a:avLst/>
          </a:prstGeom>
        </p:spPr>
      </p:pic>
      <p:pic>
        <p:nvPicPr>
          <p:cNvPr id="128" name="Рисунок 127" descr="Запрещено со сплошной заливкой">
            <a:extLst>
              <a:ext uri="{FF2B5EF4-FFF2-40B4-BE49-F238E27FC236}">
                <a16:creationId xmlns="" xmlns:a16="http://schemas.microsoft.com/office/drawing/2014/main" id="{C614B3DA-E67F-533B-8DF9-549B5A712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3866" y="5314865"/>
            <a:ext cx="360000" cy="360000"/>
          </a:xfrm>
          <a:prstGeom prst="rect">
            <a:avLst/>
          </a:prstGeom>
        </p:spPr>
      </p:pic>
      <p:pic>
        <p:nvPicPr>
          <p:cNvPr id="131" name="Рисунок 130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6FC59EA5-C4D0-C533-25A3-9C1D5B72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2218" y="5909195"/>
            <a:ext cx="365554" cy="365554"/>
          </a:xfrm>
          <a:prstGeom prst="rect">
            <a:avLst/>
          </a:prstGeom>
        </p:spPr>
      </p:pic>
      <p:pic>
        <p:nvPicPr>
          <p:cNvPr id="134" name="Рисунок 133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2343541"/>
            <a:ext cx="365554" cy="365554"/>
          </a:xfrm>
          <a:prstGeom prst="rect">
            <a:avLst/>
          </a:prstGeom>
        </p:spPr>
      </p:pic>
      <p:pic>
        <p:nvPicPr>
          <p:cNvPr id="135" name="Рисунок 134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4717807"/>
            <a:ext cx="365554" cy="365554"/>
          </a:xfrm>
          <a:prstGeom prst="rect">
            <a:avLst/>
          </a:prstGeom>
        </p:spPr>
      </p:pic>
      <p:pic>
        <p:nvPicPr>
          <p:cNvPr id="136" name="Рисунок 135" descr="Значок &quot;Галочка1&quot; со сплошной заливкой">
            <a:extLst>
              <a:ext uri="{FF2B5EF4-FFF2-40B4-BE49-F238E27FC236}">
                <a16:creationId xmlns="" xmlns:a16="http://schemas.microsoft.com/office/drawing/2014/main" id="{796FE730-BFA9-E2F5-28DD-287C9158C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5909195"/>
            <a:ext cx="365554" cy="365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BAEF396-DD2A-3281-FF81-E66ADD15AAE8}"/>
              </a:ext>
            </a:extLst>
          </p:cNvPr>
          <p:cNvSpPr txBox="1"/>
          <p:nvPr/>
        </p:nvSpPr>
        <p:spPr>
          <a:xfrm>
            <a:off x="631781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РОДИНСКОГО 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906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627014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=""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745508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74865467-DC3F-30ED-A2E2-AE772E0BB58C}"/>
              </a:ext>
            </a:extLst>
          </p:cNvPr>
          <p:cNvSpPr/>
          <p:nvPr/>
        </p:nvSpPr>
        <p:spPr>
          <a:xfrm>
            <a:off x="2485202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6035FA24-3445-92D9-8779-8906CA8356A4}"/>
              </a:ext>
            </a:extLst>
          </p:cNvPr>
          <p:cNvSpPr/>
          <p:nvPr/>
        </p:nvSpPr>
        <p:spPr>
          <a:xfrm>
            <a:off x="4343390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A930814C-6C32-C14B-E8DE-92769C490880}"/>
              </a:ext>
            </a:extLst>
          </p:cNvPr>
          <p:cNvSpPr/>
          <p:nvPr/>
        </p:nvSpPr>
        <p:spPr>
          <a:xfrm>
            <a:off x="6201578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="" xmlns:a16="http://schemas.microsoft.com/office/drawing/2014/main" id="{01182952-42FD-E2F5-AE20-138C900DE067}"/>
              </a:ext>
            </a:extLst>
          </p:cNvPr>
          <p:cNvSpPr/>
          <p:nvPr/>
        </p:nvSpPr>
        <p:spPr>
          <a:xfrm>
            <a:off x="8059764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745509" y="2209962"/>
            <a:ext cx="145691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МОЙ БИЗНЕС </a:t>
            </a:r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=""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1053107" y="2818126"/>
            <a:ext cx="9602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мойбизнес.рф/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="" xmlns:a16="http://schemas.microsoft.com/office/drawing/2014/main" id="{FDD239D5-900C-057A-54CE-1A882E44D0FF}"/>
              </a:ext>
            </a:extLst>
          </p:cNvPr>
          <p:cNvSpPr/>
          <p:nvPr/>
        </p:nvSpPr>
        <p:spPr>
          <a:xfrm>
            <a:off x="2603696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33857DB-2DA8-E6E3-4AD9-3428BA1DD7BC}"/>
              </a:ext>
            </a:extLst>
          </p:cNvPr>
          <p:cNvSpPr txBox="1"/>
          <p:nvPr/>
        </p:nvSpPr>
        <p:spPr>
          <a:xfrm>
            <a:off x="2603697" y="2209962"/>
            <a:ext cx="145691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АЛТАЙСКОГО КРАЯ ПО РАЗВИТИЮ ПРЕДПРИНИМАТЕЛЬСТВА И РЫНОЧНОЙ  ИНФРАСТРУКТУРЫ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="" xmlns:a16="http://schemas.microsoft.com/office/drawing/2014/main" id="{FEB17594-FA55-5D4B-A29C-3B4D61CD6D8D}"/>
              </a:ext>
            </a:extLst>
          </p:cNvPr>
          <p:cNvSpPr/>
          <p:nvPr/>
        </p:nvSpPr>
        <p:spPr>
          <a:xfrm>
            <a:off x="2911295" y="2818126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altsmb.ru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="" xmlns:a16="http://schemas.microsoft.com/office/drawing/2014/main" id="{56B14C1F-90BD-1C90-73F6-6C9F59151716}"/>
              </a:ext>
            </a:extLst>
          </p:cNvPr>
          <p:cNvSpPr/>
          <p:nvPr/>
        </p:nvSpPr>
        <p:spPr>
          <a:xfrm>
            <a:off x="4432190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E951FBD-1E74-BE7C-D4A3-F35376CDAEF3}"/>
              </a:ext>
            </a:extLst>
          </p:cNvPr>
          <p:cNvSpPr txBox="1"/>
          <p:nvPr/>
        </p:nvSpPr>
        <p:spPr>
          <a:xfrm>
            <a:off x="4432191" y="2209962"/>
            <a:ext cx="14569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АЛТАЙСКИЙ ФОНД ФИНАНСИРОВАНИЯ ПРЕДПРИНИМАТЕЛЬСТВА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B81A249F-DCE3-08A0-4B87-C67630735136}"/>
              </a:ext>
            </a:extLst>
          </p:cNvPr>
          <p:cNvSpPr/>
          <p:nvPr/>
        </p:nvSpPr>
        <p:spPr>
          <a:xfrm>
            <a:off x="4739789" y="2818126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afmz.ru</a:t>
            </a: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639E1C2B-6618-B164-86D8-41D1A9B3E5DC}"/>
              </a:ext>
            </a:extLst>
          </p:cNvPr>
          <p:cNvSpPr/>
          <p:nvPr/>
        </p:nvSpPr>
        <p:spPr>
          <a:xfrm>
            <a:off x="6324558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627D5FE-F318-9DC8-513C-A48C26710BE8}"/>
              </a:ext>
            </a:extLst>
          </p:cNvPr>
          <p:cNvSpPr txBox="1"/>
          <p:nvPr/>
        </p:nvSpPr>
        <p:spPr>
          <a:xfrm>
            <a:off x="6324559" y="2209961"/>
            <a:ext cx="8992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ПОРТАЛ АЛТАЙСКОГО КРАЯ 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3FEF74B3-ADEE-BCE6-D097-03A5BBB0295C}"/>
              </a:ext>
            </a:extLst>
          </p:cNvPr>
          <p:cNvSpPr/>
          <p:nvPr/>
        </p:nvSpPr>
        <p:spPr>
          <a:xfrm>
            <a:off x="6632157" y="2856292"/>
            <a:ext cx="990661" cy="20335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https://invest.alregn.ru/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93908C34-23FF-B6FD-A734-FA3A4DEFBF2C}"/>
              </a:ext>
            </a:extLst>
          </p:cNvPr>
          <p:cNvSpPr/>
          <p:nvPr/>
        </p:nvSpPr>
        <p:spPr>
          <a:xfrm>
            <a:off x="8183500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BB85D94-72EE-69FE-106A-E428B04FDA7C}"/>
              </a:ext>
            </a:extLst>
          </p:cNvPr>
          <p:cNvSpPr txBox="1"/>
          <p:nvPr/>
        </p:nvSpPr>
        <p:spPr>
          <a:xfrm>
            <a:off x="8183501" y="2209962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«КАУ  «АЛТАЙСКИЙ ЦЕНТР ИНВЕСТИЦИЙ И РАЗВИТИЯ»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="" xmlns:a16="http://schemas.microsoft.com/office/drawing/2014/main" id="{CCE1A1AC-DAEB-CCA8-8C14-0F60DB7AEE2B}"/>
              </a:ext>
            </a:extLst>
          </p:cNvPr>
          <p:cNvSpPr/>
          <p:nvPr/>
        </p:nvSpPr>
        <p:spPr>
          <a:xfrm>
            <a:off x="8491099" y="2818126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https://invest.alregn.ru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="" xmlns:a16="http://schemas.microsoft.com/office/drawing/2014/main" id="{9FD35FDE-44D5-69AA-B56A-DAAC1C428CDD}"/>
              </a:ext>
            </a:extLst>
          </p:cNvPr>
          <p:cNvSpPr/>
          <p:nvPr/>
        </p:nvSpPr>
        <p:spPr>
          <a:xfrm>
            <a:off x="745508" y="339080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6" name="Скругленный прямоугольник 65">
            <a:extLst>
              <a:ext uri="{FF2B5EF4-FFF2-40B4-BE49-F238E27FC236}">
                <a16:creationId xmlns="" xmlns:a16="http://schemas.microsoft.com/office/drawing/2014/main" id="{A889ECA0-D41C-F7E4-3A53-A7BAC8E9D284}"/>
              </a:ext>
            </a:extLst>
          </p:cNvPr>
          <p:cNvSpPr/>
          <p:nvPr/>
        </p:nvSpPr>
        <p:spPr>
          <a:xfrm>
            <a:off x="6324558" y="339080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3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="" xmlns:a16="http://schemas.microsoft.com/office/drawing/2014/main" id="{CB9E44DB-1C66-11F1-4DA7-8FAD3237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48" y="1614226"/>
            <a:ext cx="943068" cy="421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E7F107-914B-B9BF-CAFF-6741C2D8E32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РОДИНСКОГО 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295" y="1493045"/>
            <a:ext cx="841719" cy="698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788" y="1435965"/>
            <a:ext cx="841719" cy="739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6910" y="1419473"/>
            <a:ext cx="1254354" cy="7560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960" y="1438358"/>
            <a:ext cx="841321" cy="7011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0505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033D8E7-695C-4B68-93BF-55B165B65A6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ПРЕДПРИНИМАТЕЛЯМ И ИНВЕСТОРАМ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1023177A-CC1F-844A-E590-360AFD16E876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237A7826-76C6-ACDC-108C-46817594633E}"/>
              </a:ext>
            </a:extLst>
          </p:cNvPr>
          <p:cNvSpPr/>
          <p:nvPr/>
        </p:nvSpPr>
        <p:spPr>
          <a:xfrm>
            <a:off x="627016" y="140154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>
              <a:defRPr/>
            </a:pPr>
            <a:r>
              <a:rPr lang="ru-RU" sz="1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 Алтайского края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="" xmlns:a16="http://schemas.microsoft.com/office/drawing/2014/main" id="{2BB5EBE9-65B5-B62A-9463-A385D023A95B}"/>
              </a:ext>
            </a:extLst>
          </p:cNvPr>
          <p:cNvSpPr/>
          <p:nvPr/>
        </p:nvSpPr>
        <p:spPr>
          <a:xfrm>
            <a:off x="627016" y="2417034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>
              <a:defRPr/>
            </a:pPr>
            <a:r>
              <a:rPr lang="ru-RU" sz="1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Алтайский краевой лизинговый фонд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="" xmlns:a16="http://schemas.microsoft.com/office/drawing/2014/main" id="{364E6F95-0A19-B1FC-0BBB-262E96196828}"/>
              </a:ext>
            </a:extLst>
          </p:cNvPr>
          <p:cNvSpPr/>
          <p:nvPr/>
        </p:nvSpPr>
        <p:spPr>
          <a:xfrm>
            <a:off x="627016" y="4448010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>
              <a:defRPr/>
            </a:pPr>
            <a:r>
              <a:rPr lang="ru-RU" sz="1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Алтайского края по развитию туризма и курортной деятельности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="" xmlns:a16="http://schemas.microsoft.com/office/drawing/2014/main" id="{D7D0A12C-4216-66F6-609A-1DF85D2F79D6}"/>
              </a:ext>
            </a:extLst>
          </p:cNvPr>
          <p:cNvSpPr/>
          <p:nvPr/>
        </p:nvSpPr>
        <p:spPr>
          <a:xfrm>
            <a:off x="5289754" y="4448009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Алтайского края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Скругленный прямоугольник 115">
            <a:extLst>
              <a:ext uri="{FF2B5EF4-FFF2-40B4-BE49-F238E27FC236}">
                <a16:creationId xmlns="" xmlns:a16="http://schemas.microsoft.com/office/drawing/2014/main" id="{C710E187-EF2B-9551-02E2-2EE963AA66F3}"/>
              </a:ext>
            </a:extLst>
          </p:cNvPr>
          <p:cNvSpPr/>
          <p:nvPr/>
        </p:nvSpPr>
        <p:spPr>
          <a:xfrm>
            <a:off x="627016" y="3368385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>
              <a:defRPr/>
            </a:pPr>
            <a:r>
              <a:rPr lang="ru-RU" sz="1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Алтайского края по развитию предпринимательства и рыночной инфраструктуры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>
            <a:extLst>
              <a:ext uri="{FF2B5EF4-FFF2-40B4-BE49-F238E27FC236}">
                <a16:creationId xmlns="" xmlns:a16="http://schemas.microsoft.com/office/drawing/2014/main" id="{131C888D-6A77-FA57-7287-59E57BB12423}"/>
              </a:ext>
            </a:extLst>
          </p:cNvPr>
          <p:cNvSpPr/>
          <p:nvPr/>
        </p:nvSpPr>
        <p:spPr>
          <a:xfrm>
            <a:off x="5271922" y="140154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Алтайский фонд финансирования предпринимательства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="" xmlns:a16="http://schemas.microsoft.com/office/drawing/2014/main" id="{E72EEE87-401A-6915-9E04-97934AFA7EA6}"/>
              </a:ext>
            </a:extLst>
          </p:cNvPr>
          <p:cNvSpPr/>
          <p:nvPr/>
        </p:nvSpPr>
        <p:spPr>
          <a:xfrm>
            <a:off x="5271922" y="2448509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Фонд развития Алтайского края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Скругленный прямоугольник 139">
            <a:extLst>
              <a:ext uri="{FF2B5EF4-FFF2-40B4-BE49-F238E27FC236}">
                <a16:creationId xmlns="" xmlns:a16="http://schemas.microsoft.com/office/drawing/2014/main" id="{968A1C6F-EB64-8A6B-457E-1E5BFBB7DFDB}"/>
              </a:ext>
            </a:extLst>
          </p:cNvPr>
          <p:cNvSpPr/>
          <p:nvPr/>
        </p:nvSpPr>
        <p:spPr>
          <a:xfrm>
            <a:off x="5271922" y="3432522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промышленности и энергетики Алтайского края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E4FD26-1B60-AB26-D7B0-75A18B288E4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РОДИНСКОГО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022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>
            <a:extLst>
              <a:ext uri="{FF2B5EF4-FFF2-40B4-BE49-F238E27FC236}">
                <a16:creationId xmlns="" xmlns:a16="http://schemas.microsoft.com/office/drawing/2014/main" id="{1C9CDDE7-CA8C-3059-F83C-6E358C537246}"/>
              </a:ext>
            </a:extLst>
          </p:cNvPr>
          <p:cNvSpPr/>
          <p:nvPr/>
        </p:nvSpPr>
        <p:spPr>
          <a:xfrm>
            <a:off x="627016" y="3919792"/>
            <a:ext cx="3470852" cy="2388029"/>
          </a:xfrm>
          <a:prstGeom prst="roundRect">
            <a:avLst>
              <a:gd name="adj" fmla="val 11787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 МЕР ФИНАНСОВОЙ   И ОРГАНИЗАЦИОННОЙ ПОДДЕРЖКИ ПРОЕКТОВ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9987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="" xmlns:a16="http://schemas.microsoft.com/office/drawing/2014/main" id="{FD205189-21AA-DDE0-5094-A28E46F5CB5F}"/>
              </a:ext>
            </a:extLst>
          </p:cNvPr>
          <p:cNvSpPr/>
          <p:nvPr/>
        </p:nvSpPr>
        <p:spPr>
          <a:xfrm>
            <a:off x="3522847" y="1401546"/>
            <a:ext cx="2154686" cy="240688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="" xmlns:a16="http://schemas.microsoft.com/office/drawing/2014/main" id="{474C35DA-31DE-309C-F205-541813D224F1}"/>
              </a:ext>
            </a:extLst>
          </p:cNvPr>
          <p:cNvSpPr/>
          <p:nvPr/>
        </p:nvSpPr>
        <p:spPr>
          <a:xfrm>
            <a:off x="627016" y="1401546"/>
            <a:ext cx="2780405" cy="240688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="" xmlns:a16="http://schemas.microsoft.com/office/drawing/2014/main" id="{AAE095AC-081E-33A2-FDBB-98B052165558}"/>
              </a:ext>
            </a:extLst>
          </p:cNvPr>
          <p:cNvSpPr/>
          <p:nvPr/>
        </p:nvSpPr>
        <p:spPr>
          <a:xfrm>
            <a:off x="5795703" y="1401546"/>
            <a:ext cx="3991893" cy="240688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="" xmlns:a16="http://schemas.microsoft.com/office/drawing/2014/main" id="{788C38C7-4DE5-24AC-7622-658BB16B4123}"/>
              </a:ext>
            </a:extLst>
          </p:cNvPr>
          <p:cNvSpPr/>
          <p:nvPr/>
        </p:nvSpPr>
        <p:spPr>
          <a:xfrm>
            <a:off x="4220619" y="3919791"/>
            <a:ext cx="2726172" cy="2388029"/>
          </a:xfrm>
          <a:prstGeom prst="roundRect">
            <a:avLst>
              <a:gd name="adj" fmla="val 1074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="" xmlns:a16="http://schemas.microsoft.com/office/drawing/2014/main" id="{D53A4B05-5996-A019-A76C-03C280C9327F}"/>
              </a:ext>
            </a:extLst>
          </p:cNvPr>
          <p:cNvSpPr/>
          <p:nvPr/>
        </p:nvSpPr>
        <p:spPr>
          <a:xfrm>
            <a:off x="7061424" y="3919791"/>
            <a:ext cx="2726172" cy="2388029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A1BBFC5A-DE30-051C-FEEB-53A884C8CC68}"/>
              </a:ext>
            </a:extLst>
          </p:cNvPr>
          <p:cNvSpPr txBox="1"/>
          <p:nvPr/>
        </p:nvSpPr>
        <p:spPr>
          <a:xfrm>
            <a:off x="853368" y="1584500"/>
            <a:ext cx="1740849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ИНФОРМАЦИОННАЯ              И КОНСУЛЬТАЦИОННАЯ ПОДДЕРЖКА ПРЕДПРИНИМАТЕЛЕЙ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F5029D8E-6FA5-39F6-980B-E624E0847E5F}"/>
              </a:ext>
            </a:extLst>
          </p:cNvPr>
          <p:cNvSpPr txBox="1"/>
          <p:nvPr/>
        </p:nvSpPr>
        <p:spPr>
          <a:xfrm>
            <a:off x="3762825" y="1584500"/>
            <a:ext cx="141698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СРОКОВ ПРОЦЕДУР,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A5B46850-A2F4-926B-117B-28D7665D8D86}"/>
              </a:ext>
            </a:extLst>
          </p:cNvPr>
          <p:cNvSpPr txBox="1"/>
          <p:nvPr/>
        </p:nvSpPr>
        <p:spPr>
          <a:xfrm>
            <a:off x="853311" y="4128456"/>
            <a:ext cx="174090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БЮРОКРАТИЧЕСКИХ ПРОЦЕДУР                           ДЛЯ ПОЛУЧЕНИЯ МЕР ПОДДЕРЖКИ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8BED9D75-83DC-7DB1-D63D-8AE176B201FF}"/>
              </a:ext>
            </a:extLst>
          </p:cNvPr>
          <p:cNvSpPr txBox="1"/>
          <p:nvPr/>
        </p:nvSpPr>
        <p:spPr>
          <a:xfrm>
            <a:off x="4462486" y="4135853"/>
            <a:ext cx="164767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ПРОЦЕДУР               В ЭЛЕКТРОННЫЙ ВИД                          ДЛЯ СОКРАЩЕНИЯ ВРЕМЕННЫХ ИЗДЕРЖЕК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B7EE8951-3C5B-0C8C-FB1D-B73F3B4B4824}"/>
              </a:ext>
            </a:extLst>
          </p:cNvPr>
          <p:cNvSpPr txBox="1"/>
          <p:nvPr/>
        </p:nvSpPr>
        <p:spPr>
          <a:xfrm>
            <a:off x="6027053" y="1576659"/>
            <a:ext cx="186388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ПРОЕКТНОГО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ОФИСА, КОТОРЫЙ БУДЕТ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ЗАНИМАТЬСЯ ОЦЕНКОЙ И ПРОРАБОТКОЙ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6BFBFDEB-7CB0-167B-22EE-584ADCCB8AF2}"/>
              </a:ext>
            </a:extLst>
          </p:cNvPr>
          <p:cNvSpPr txBox="1"/>
          <p:nvPr/>
        </p:nvSpPr>
        <p:spPr>
          <a:xfrm>
            <a:off x="7287978" y="4135853"/>
            <a:ext cx="167256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НАЛОГОВЫХ СТАВОК ДЛЯ МСП</a:t>
            </a:r>
          </a:p>
        </p:txBody>
      </p:sp>
      <p:pic>
        <p:nvPicPr>
          <p:cNvPr id="113" name="Рисунок 112" descr="Пузырь с сообщением чата со сплошной заливкой">
            <a:extLst>
              <a:ext uri="{FF2B5EF4-FFF2-40B4-BE49-F238E27FC236}">
                <a16:creationId xmlns="" xmlns:a16="http://schemas.microsoft.com/office/drawing/2014/main" id="{6FF3168F-26EC-2BD5-8CA9-3F1917E5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5217" y="1554054"/>
            <a:ext cx="360000" cy="360000"/>
          </a:xfrm>
          <a:prstGeom prst="rect">
            <a:avLst/>
          </a:prstGeom>
        </p:spPr>
      </p:pic>
      <p:pic>
        <p:nvPicPr>
          <p:cNvPr id="114" name="Рисунок 113" descr="Включенный свет со сплошной заливкой">
            <a:extLst>
              <a:ext uri="{FF2B5EF4-FFF2-40B4-BE49-F238E27FC236}">
                <a16:creationId xmlns="" xmlns:a16="http://schemas.microsoft.com/office/drawing/2014/main" id="{A507D0C6-6F19-CAC5-87C3-03E2DD67C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3785" y="1554054"/>
            <a:ext cx="360000" cy="360000"/>
          </a:xfrm>
          <a:prstGeom prst="rect">
            <a:avLst/>
          </a:prstGeom>
        </p:spPr>
      </p:pic>
      <p:pic>
        <p:nvPicPr>
          <p:cNvPr id="115" name="Рисунок 114" descr="Пользовательский интерфейс и взаимодействие с пользователем со сплошной заливкой">
            <a:extLst>
              <a:ext uri="{FF2B5EF4-FFF2-40B4-BE49-F238E27FC236}">
                <a16:creationId xmlns="" xmlns:a16="http://schemas.microsoft.com/office/drawing/2014/main" id="{16B02601-C0C0-44A1-68D7-F77C9BE39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1808" y="4095217"/>
            <a:ext cx="360000" cy="360000"/>
          </a:xfrm>
          <a:prstGeom prst="rect">
            <a:avLst/>
          </a:prstGeom>
        </p:spPr>
      </p:pic>
      <p:pic>
        <p:nvPicPr>
          <p:cNvPr id="120" name="Рисунок 119" descr="Секундомер 25% со сплошной заливкой">
            <a:extLst>
              <a:ext uri="{FF2B5EF4-FFF2-40B4-BE49-F238E27FC236}">
                <a16:creationId xmlns="" xmlns:a16="http://schemas.microsoft.com/office/drawing/2014/main" id="{C1CF9739-4EC1-F0B1-CCD2-2CE85E7B24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80435" y="4095217"/>
            <a:ext cx="360000" cy="360000"/>
          </a:xfrm>
          <a:prstGeom prst="rect">
            <a:avLst/>
          </a:prstGeom>
        </p:spPr>
      </p:pic>
      <p:pic>
        <p:nvPicPr>
          <p:cNvPr id="122" name="Рисунок 121" descr="Секундомер 25% со сплошной заливкой">
            <a:extLst>
              <a:ext uri="{FF2B5EF4-FFF2-40B4-BE49-F238E27FC236}">
                <a16:creationId xmlns="" xmlns:a16="http://schemas.microsoft.com/office/drawing/2014/main" id="{3ABCC45C-9288-4DDA-1F0D-140CBB2322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80039" y="1554054"/>
            <a:ext cx="360000" cy="360000"/>
          </a:xfrm>
          <a:prstGeom prst="rect">
            <a:avLst/>
          </a:prstGeom>
        </p:spPr>
      </p:pic>
      <p:pic>
        <p:nvPicPr>
          <p:cNvPr id="125" name="Рисунок 124" descr="Диаграмма с тенденцией спада со сплошной заливкой">
            <a:extLst>
              <a:ext uri="{FF2B5EF4-FFF2-40B4-BE49-F238E27FC236}">
                <a16:creationId xmlns="" xmlns:a16="http://schemas.microsoft.com/office/drawing/2014/main" id="{DEDD0709-CCD1-79B5-EB24-340104B7E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80720" y="408553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D039E78-DDBD-6C9E-543E-03C0F9AF1E1D}"/>
              </a:ext>
            </a:extLst>
          </p:cNvPr>
          <p:cNvSpPr txBox="1"/>
          <p:nvPr/>
        </p:nvSpPr>
        <p:spPr>
          <a:xfrm>
            <a:off x="573051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РОДИНСКОГО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2018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РОДИНСКОГО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="" xmlns:a16="http://schemas.microsoft.com/office/drawing/2014/main" id="{77A01B19-E683-72F3-D3D4-F5448CED6AA8}"/>
              </a:ext>
            </a:extLst>
          </p:cNvPr>
          <p:cNvSpPr/>
          <p:nvPr/>
        </p:nvSpPr>
        <p:spPr>
          <a:xfrm>
            <a:off x="5289754" y="1429319"/>
            <a:ext cx="4497842" cy="1530000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C0BA712A-5970-64F3-6AB3-A9390803029C}"/>
              </a:ext>
            </a:extLst>
          </p:cNvPr>
          <p:cNvSpPr txBox="1"/>
          <p:nvPr/>
        </p:nvSpPr>
        <p:spPr>
          <a:xfrm>
            <a:off x="5535562" y="166857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1045" y="2263735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>
            <a:extLst>
              <a:ext uri="{FF2B5EF4-FFF2-40B4-BE49-F238E27FC236}">
                <a16:creationId xmlns="" xmlns:a16="http://schemas.microsoft.com/office/drawing/2014/main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1045" y="2548327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2B320D37-28CA-43E4-D047-5092F341CFB8}"/>
              </a:ext>
            </a:extLst>
          </p:cNvPr>
          <p:cNvSpPr txBox="1"/>
          <p:nvPr/>
        </p:nvSpPr>
        <p:spPr>
          <a:xfrm>
            <a:off x="5534655" y="2284485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Головченко Алексей Степанович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A5FA2E06-ACD5-D4CA-CA5A-18E45EE13D6C}"/>
              </a:ext>
            </a:extLst>
          </p:cNvPr>
          <p:cNvSpPr txBox="1"/>
          <p:nvPr/>
        </p:nvSpPr>
        <p:spPr>
          <a:xfrm>
            <a:off x="8156506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+7385</a:t>
            </a:r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6322794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C348A606-ACF8-6089-0C2B-37D064DE94AB}"/>
              </a:ext>
            </a:extLst>
          </p:cNvPr>
          <p:cNvSpPr txBox="1"/>
          <p:nvPr/>
        </p:nvSpPr>
        <p:spPr>
          <a:xfrm>
            <a:off x="7991045" y="2575065"/>
            <a:ext cx="175083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econom1234@mail.ru</a:t>
            </a:r>
            <a:endParaRPr lang="en-US" sz="9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="" xmlns:a16="http://schemas.microsoft.com/office/drawing/2014/main" id="{43CFB82D-B6E0-4602-D294-1E834D997346}"/>
              </a:ext>
            </a:extLst>
          </p:cNvPr>
          <p:cNvSpPr/>
          <p:nvPr/>
        </p:nvSpPr>
        <p:spPr>
          <a:xfrm>
            <a:off x="627016" y="1429319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4C27CBF-BE07-07F1-AC06-BD6A89B9C6B3}"/>
              </a:ext>
            </a:extLst>
          </p:cNvPr>
          <p:cNvSpPr txBox="1"/>
          <p:nvPr/>
        </p:nvSpPr>
        <p:spPr>
          <a:xfrm>
            <a:off x="872824" y="1668575"/>
            <a:ext cx="306161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экономике и управлению муниципальным имуществом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="" xmlns:a16="http://schemas.microsoft.com/office/drawing/2014/main" id="{D0472071-2FCF-B872-4012-3103771D702C}"/>
              </a:ext>
            </a:extLst>
          </p:cNvPr>
          <p:cNvSpPr/>
          <p:nvPr/>
        </p:nvSpPr>
        <p:spPr>
          <a:xfrm>
            <a:off x="627016" y="4777822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="" xmlns:a16="http://schemas.microsoft.com/office/drawing/2014/main" id="{AA2070FC-B2AE-831D-D4F9-D130744CB387}"/>
              </a:ext>
            </a:extLst>
          </p:cNvPr>
          <p:cNvSpPr/>
          <p:nvPr/>
        </p:nvSpPr>
        <p:spPr>
          <a:xfrm>
            <a:off x="627016" y="3103571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="" xmlns:a16="http://schemas.microsoft.com/office/drawing/2014/main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2824" y="2263735"/>
            <a:ext cx="180000" cy="180000"/>
          </a:xfrm>
          <a:prstGeom prst="rect">
            <a:avLst/>
          </a:prstGeom>
        </p:spPr>
      </p:pic>
      <p:pic>
        <p:nvPicPr>
          <p:cNvPr id="97" name="Рисунок 96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5FD3091E-30D1-1898-AF91-772644E197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48307" y="2263735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="" xmlns:a16="http://schemas.microsoft.com/office/drawing/2014/main" id="{4731CE34-B72C-34A9-AE0D-CFCA7D786F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48307" y="2548327"/>
            <a:ext cx="180000" cy="180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2F2B9486-26DF-374A-FFFA-6392A5B5FAA8}"/>
              </a:ext>
            </a:extLst>
          </p:cNvPr>
          <p:cNvSpPr txBox="1"/>
          <p:nvPr/>
        </p:nvSpPr>
        <p:spPr>
          <a:xfrm>
            <a:off x="1156814" y="2284485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9780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Алтайский край, </a:t>
            </a:r>
            <a:r>
              <a:rPr lang="ru-RU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Родинский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р-н, с. Родино, ул. Ленина, 203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E102E39-639E-3C66-DA5E-C210980FCAF4}"/>
              </a:ext>
            </a:extLst>
          </p:cNvPr>
          <p:cNvSpPr txBox="1"/>
          <p:nvPr/>
        </p:nvSpPr>
        <p:spPr>
          <a:xfrm>
            <a:off x="3493768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3856322794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43C4A894-8B64-3AFF-9699-BF3CB1DC5528}"/>
              </a:ext>
            </a:extLst>
          </p:cNvPr>
          <p:cNvSpPr txBox="1"/>
          <p:nvPr/>
        </p:nvSpPr>
        <p:spPr>
          <a:xfrm>
            <a:off x="3328307" y="2575065"/>
            <a:ext cx="16246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econom1234@mail.ru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="" xmlns:a16="http://schemas.microsoft.com/office/drawing/2014/main" id="{D76D3B17-D1DC-4C2D-0858-016C18C26F0A}"/>
              </a:ext>
            </a:extLst>
          </p:cNvPr>
          <p:cNvSpPr/>
          <p:nvPr/>
        </p:nvSpPr>
        <p:spPr>
          <a:xfrm>
            <a:off x="5289754" y="3103571"/>
            <a:ext cx="4497842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DD6D9819-4A1F-9F5A-6D0B-B65AE8044B91}"/>
              </a:ext>
            </a:extLst>
          </p:cNvPr>
          <p:cNvSpPr txBox="1"/>
          <p:nvPr/>
        </p:nvSpPr>
        <p:spPr>
          <a:xfrm>
            <a:off x="5535562" y="3342827"/>
            <a:ext cx="336797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УПРАВЛЯЮЩИЙ ИНВЕСТИЦИОННЫХ ПРОЕКТОВ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1045" y="3937987"/>
            <a:ext cx="180000" cy="180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EB2D7B61-649A-1419-25DD-524D69E49D41}"/>
              </a:ext>
            </a:extLst>
          </p:cNvPr>
          <p:cNvSpPr txBox="1"/>
          <p:nvPr/>
        </p:nvSpPr>
        <p:spPr>
          <a:xfrm>
            <a:off x="8156506" y="3958737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</a:t>
            </a:r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3852206784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7CE70322-5299-BAFB-9D25-A77A515063F3}"/>
              </a:ext>
            </a:extLst>
          </p:cNvPr>
          <p:cNvSpPr txBox="1"/>
          <p:nvPr/>
        </p:nvSpPr>
        <p:spPr>
          <a:xfrm>
            <a:off x="872258" y="3337359"/>
            <a:ext cx="40807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РОДИНСКОГО РАЙОНА АЛТАЙСКОГО КРАЯ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8B2905DD-B764-4690-38FB-2431D9518D7C}"/>
              </a:ext>
            </a:extLst>
          </p:cNvPr>
          <p:cNvSpPr txBox="1"/>
          <p:nvPr/>
        </p:nvSpPr>
        <p:spPr>
          <a:xfrm>
            <a:off x="872258" y="5011610"/>
            <a:ext cx="43322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ИКЦ поддержки предпринимательства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443498F8-1200-3A46-00DC-87A80C8555DD}"/>
              </a:ext>
            </a:extLst>
          </p:cNvPr>
          <p:cNvSpPr txBox="1"/>
          <p:nvPr/>
        </p:nvSpPr>
        <p:spPr>
          <a:xfrm>
            <a:off x="5534654" y="2580847"/>
            <a:ext cx="209572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комитета по экономике и управлению имуществом  </a:t>
            </a:r>
            <a:r>
              <a:rPr lang="ru-RU" sz="9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Родинского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E2995F26-C3E4-A72C-CBC3-F8FE39CEAEA6}"/>
              </a:ext>
            </a:extLst>
          </p:cNvPr>
          <p:cNvSpPr txBox="1"/>
          <p:nvPr/>
        </p:nvSpPr>
        <p:spPr>
          <a:xfrm>
            <a:off x="5534655" y="3958737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КАУ «Алтайский центр инвестиций и развития»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="" xmlns:a16="http://schemas.microsoft.com/office/drawing/2014/main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2824" y="3932519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48307" y="3932519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="" xmlns:a16="http://schemas.microsoft.com/office/drawing/2014/main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48307" y="4217111"/>
            <a:ext cx="180000" cy="18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E506FE83-E43F-D5FE-C569-AAFD741095BB}"/>
              </a:ext>
            </a:extLst>
          </p:cNvPr>
          <p:cNvSpPr txBox="1"/>
          <p:nvPr/>
        </p:nvSpPr>
        <p:spPr>
          <a:xfrm>
            <a:off x="1156814" y="3953269"/>
            <a:ext cx="18108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659780, Алтайский край, </a:t>
            </a:r>
            <a:r>
              <a:rPr lang="ru-RU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Родинский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р-н, с. Родино, ул. Ленина, 232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50529039-4229-11E7-959A-27667A61D1C6}"/>
              </a:ext>
            </a:extLst>
          </p:cNvPr>
          <p:cNvSpPr txBox="1"/>
          <p:nvPr/>
        </p:nvSpPr>
        <p:spPr>
          <a:xfrm>
            <a:off x="3493768" y="395326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73856322401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279D6FDC-FDEE-BD4F-4A25-B7646B86629F}"/>
              </a:ext>
            </a:extLst>
          </p:cNvPr>
          <p:cNvSpPr txBox="1"/>
          <p:nvPr/>
        </p:nvSpPr>
        <p:spPr>
          <a:xfrm>
            <a:off x="3328307" y="4243849"/>
            <a:ext cx="16962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adm_rdn@mail.ru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Маркер со сплошной заливкой">
            <a:extLst>
              <a:ext uri="{FF2B5EF4-FFF2-40B4-BE49-F238E27FC236}">
                <a16:creationId xmlns="" xmlns:a16="http://schemas.microsoft.com/office/drawing/2014/main" id="{7AEB7BDC-832C-9A62-9941-04879F5EA9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2824" y="5612238"/>
            <a:ext cx="180000" cy="180000"/>
          </a:xfrm>
          <a:prstGeom prst="rect">
            <a:avLst/>
          </a:prstGeom>
        </p:spPr>
      </p:pic>
      <p:pic>
        <p:nvPicPr>
          <p:cNvPr id="118" name="Рисунок 117" descr="Телефонная трубка со сплошной заливкой">
            <a:extLst>
              <a:ext uri="{FF2B5EF4-FFF2-40B4-BE49-F238E27FC236}">
                <a16:creationId xmlns="" xmlns:a16="http://schemas.microsoft.com/office/drawing/2014/main" id="{8FD9D260-D463-34A4-718B-C085B76BE1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48307" y="5612238"/>
            <a:ext cx="180000" cy="180000"/>
          </a:xfrm>
          <a:prstGeom prst="rect">
            <a:avLst/>
          </a:prstGeom>
        </p:spPr>
      </p:pic>
      <p:pic>
        <p:nvPicPr>
          <p:cNvPr id="119" name="Рисунок 118" descr="Конверт со сплошной заливкой">
            <a:extLst>
              <a:ext uri="{FF2B5EF4-FFF2-40B4-BE49-F238E27FC236}">
                <a16:creationId xmlns="" xmlns:a16="http://schemas.microsoft.com/office/drawing/2014/main" id="{1F5CAFCB-AE4F-4EB2-1316-9620E09C53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48307" y="5896830"/>
            <a:ext cx="180000" cy="1800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D1CF503-7447-E298-2516-E4BD72457399}"/>
              </a:ext>
            </a:extLst>
          </p:cNvPr>
          <p:cNvSpPr txBox="1"/>
          <p:nvPr/>
        </p:nvSpPr>
        <p:spPr>
          <a:xfrm>
            <a:off x="1156814" y="5632988"/>
            <a:ext cx="18108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65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9780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Алтайский край, </a:t>
            </a:r>
            <a:r>
              <a:rPr lang="ru-RU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Родинский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р-н,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Родино,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Ленина, 203</a:t>
            </a:r>
            <a:endParaRPr lang="ru-RU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7E94770E-689F-2C9E-757E-15C8471B1841}"/>
              </a:ext>
            </a:extLst>
          </p:cNvPr>
          <p:cNvSpPr txBox="1"/>
          <p:nvPr/>
        </p:nvSpPr>
        <p:spPr>
          <a:xfrm>
            <a:off x="3493768" y="563298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73856322436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B5340265-A72B-D72A-4088-C5E5C7971A51}"/>
              </a:ext>
            </a:extLst>
          </p:cNvPr>
          <p:cNvSpPr txBox="1"/>
          <p:nvPr/>
        </p:nvSpPr>
        <p:spPr>
          <a:xfrm>
            <a:off x="3328307" y="5923568"/>
            <a:ext cx="16962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econom1234@mail.ru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Рисунок 122" descr="Конверт со сплошной заливкой">
            <a:extLst>
              <a:ext uri="{FF2B5EF4-FFF2-40B4-BE49-F238E27FC236}">
                <a16:creationId xmlns="" xmlns:a16="http://schemas.microsoft.com/office/drawing/2014/main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1045" y="4228361"/>
            <a:ext cx="180000" cy="18000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08B959E2-D59B-C8AE-5076-93CE546FF814}"/>
              </a:ext>
            </a:extLst>
          </p:cNvPr>
          <p:cNvSpPr txBox="1"/>
          <p:nvPr/>
        </p:nvSpPr>
        <p:spPr>
          <a:xfrm>
            <a:off x="8156506" y="4255099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kau_invest@mail.ru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40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="" xmlns:a16="http://schemas.microsoft.com/office/drawing/2014/main" id="{CE42141F-7D98-843D-EDCA-082C3B2A782D}"/>
              </a:ext>
            </a:extLst>
          </p:cNvPr>
          <p:cNvSpPr/>
          <p:nvPr/>
        </p:nvSpPr>
        <p:spPr>
          <a:xfrm>
            <a:off x="3522847" y="1401546"/>
            <a:ext cx="2154686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=""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2780405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991893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="" xmlns:a16="http://schemas.microsoft.com/office/drawing/2014/main" id="{7AF33646-60BD-565C-82E8-1721DFF34B21}"/>
              </a:ext>
            </a:extLst>
          </p:cNvPr>
          <p:cNvSpPr/>
          <p:nvPr/>
        </p:nvSpPr>
        <p:spPr>
          <a:xfrm>
            <a:off x="635724" y="3567828"/>
            <a:ext cx="2225912" cy="2027453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ОЗЕРО КУЧУКСКОЕ</a:t>
            </a: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На пересечении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Родинского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и Благовещенского районов Алтайского края находится второе по величине озеро края -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Кучукское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 </a:t>
            </a:r>
            <a:endParaRPr lang="x-non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="" xmlns:a16="http://schemas.microsoft.com/office/drawing/2014/main" id="{A7518F92-BC1F-8F09-057D-3379ABC330B5}"/>
              </a:ext>
            </a:extLst>
          </p:cNvPr>
          <p:cNvSpPr/>
          <p:nvPr/>
        </p:nvSpPr>
        <p:spPr>
          <a:xfrm>
            <a:off x="3521963" y="3541701"/>
            <a:ext cx="2353355" cy="2027453"/>
          </a:xfrm>
          <a:prstGeom prst="roundRect">
            <a:avLst>
              <a:gd name="adj" fmla="val 11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="" xmlns:a16="http://schemas.microsoft.com/office/drawing/2014/main" id="{2F86149C-6AAD-8DFE-9767-9DE085BAF799}"/>
              </a:ext>
            </a:extLst>
          </p:cNvPr>
          <p:cNvSpPr/>
          <p:nvPr/>
        </p:nvSpPr>
        <p:spPr>
          <a:xfrm>
            <a:off x="6144768" y="3541701"/>
            <a:ext cx="3495952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0331F979-738B-01C4-AFA1-59731AB9D8AB}"/>
              </a:ext>
            </a:extLst>
          </p:cNvPr>
          <p:cNvSpPr txBox="1"/>
          <p:nvPr/>
        </p:nvSpPr>
        <p:spPr>
          <a:xfrm>
            <a:off x="853369" y="1974828"/>
            <a:ext cx="1647235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  АГРАРНЫЙ СЕКТОР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</a:t>
            </a:r>
            <a:r>
              <a:rPr lang="ru-RU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назначения 303,4 тыс. га.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6EEE53E6-9FE9-C585-387D-DE93FBD4D4A8}"/>
              </a:ext>
            </a:extLst>
          </p:cNvPr>
          <p:cNvSpPr txBox="1"/>
          <p:nvPr/>
        </p:nvSpPr>
        <p:spPr>
          <a:xfrm>
            <a:off x="3762824" y="1974828"/>
            <a:ext cx="169586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автомобильный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BE19CD4-5254-3EFD-22F9-39923BAB964A}"/>
              </a:ext>
            </a:extLst>
          </p:cNvPr>
          <p:cNvSpPr txBox="1"/>
          <p:nvPr/>
        </p:nvSpPr>
        <p:spPr>
          <a:xfrm>
            <a:off x="914273" y="4158811"/>
            <a:ext cx="97853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0DB3605F-5D1F-38C2-F7AE-FD1D0A54328C}"/>
              </a:ext>
            </a:extLst>
          </p:cNvPr>
          <p:cNvSpPr txBox="1"/>
          <p:nvPr/>
        </p:nvSpPr>
        <p:spPr>
          <a:xfrm>
            <a:off x="4123944" y="4131374"/>
            <a:ext cx="142227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ИНСТИТУТА РАЗВИТИЯ БИЗНЕСА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Информационно-консультационный центр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6970BDB9-6572-B7E0-9276-A5A584F6DB98}"/>
              </a:ext>
            </a:extLst>
          </p:cNvPr>
          <p:cNvSpPr txBox="1"/>
          <p:nvPr/>
        </p:nvSpPr>
        <p:spPr>
          <a:xfrm>
            <a:off x="6027053" y="1966987"/>
            <a:ext cx="207407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РЕСПУБЛИКЕ КАЗАХСТАН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 км ОТ АДМИНИСТРАТИВНОГО ЦЕНТРА ДО ГРАНИЦЫ РЕСПУБЛИКА КАЗАХСТАН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6881575" y="4131374"/>
            <a:ext cx="148898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Родинского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Родинского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</a:t>
            </a:r>
          </a:p>
          <a:p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85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 descr="Маркер со сплошной заливкой">
            <a:extLst>
              <a:ext uri="{FF2B5EF4-FFF2-40B4-BE49-F238E27FC236}">
                <a16:creationId xmlns="" xmlns:a16="http://schemas.microsoft.com/office/drawing/2014/main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509143" y="1421805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3FE3C0CF-5D95-1AEE-3887-AD805852FE1B}"/>
              </a:ext>
            </a:extLst>
          </p:cNvPr>
          <p:cNvSpPr/>
          <p:nvPr/>
        </p:nvSpPr>
        <p:spPr>
          <a:xfrm>
            <a:off x="522669" y="2468855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731520" y="3920208"/>
            <a:ext cx="1741976" cy="1046752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BEEEA246-FEC8-C8E1-F3BB-60B3DF0DB72E}"/>
              </a:ext>
            </a:extLst>
          </p:cNvPr>
          <p:cNvSpPr/>
          <p:nvPr/>
        </p:nvSpPr>
        <p:spPr>
          <a:xfrm>
            <a:off x="4025198" y="3920208"/>
            <a:ext cx="1602000" cy="945414"/>
          </a:xfrm>
          <a:prstGeom prst="roundRect">
            <a:avLst>
              <a:gd name="adj" fmla="val 2446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C70D425-0601-D87C-F822-B98F9FAA1682}"/>
              </a:ext>
            </a:extLst>
          </p:cNvPr>
          <p:cNvSpPr txBox="1"/>
          <p:nvPr/>
        </p:nvSpPr>
        <p:spPr>
          <a:xfrm>
            <a:off x="826896" y="1532623"/>
            <a:ext cx="69982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14551</a:t>
            </a:r>
          </a:p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C1A494-C31C-4490-24D4-612143D1D8DD}"/>
              </a:ext>
            </a:extLst>
          </p:cNvPr>
          <p:cNvSpPr txBox="1"/>
          <p:nvPr/>
        </p:nvSpPr>
        <p:spPr>
          <a:xfrm>
            <a:off x="1481339" y="1600180"/>
            <a:ext cx="76466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=""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="" xmlns:a16="http://schemas.microsoft.com/office/drawing/2014/main" id="{8AE7E09C-A74B-B0E9-CF94-B37DDF9C5558}"/>
              </a:ext>
            </a:extLst>
          </p:cNvPr>
          <p:cNvSpPr/>
          <p:nvPr/>
        </p:nvSpPr>
        <p:spPr>
          <a:xfrm>
            <a:off x="3059493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3BEBE82-3ABE-EE06-2DC9-23A64698E759}"/>
              </a:ext>
            </a:extLst>
          </p:cNvPr>
          <p:cNvSpPr txBox="1"/>
          <p:nvPr/>
        </p:nvSpPr>
        <p:spPr>
          <a:xfrm>
            <a:off x="3358231" y="1532622"/>
            <a:ext cx="56997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7429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156ADA9-D124-7FB2-5ADB-A4BD1C324852}"/>
              </a:ext>
            </a:extLst>
          </p:cNvPr>
          <p:cNvSpPr txBox="1"/>
          <p:nvPr/>
        </p:nvSpPr>
        <p:spPr>
          <a:xfrm>
            <a:off x="3969009" y="1610402"/>
            <a:ext cx="8645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5B9663A-7C88-1310-3046-2C62DC47060A}"/>
              </a:ext>
            </a:extLst>
          </p:cNvPr>
          <p:cNvSpPr txBox="1"/>
          <p:nvPr/>
        </p:nvSpPr>
        <p:spPr>
          <a:xfrm>
            <a:off x="3358232" y="1864279"/>
            <a:ext cx="146599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ru-RU" sz="110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Родинского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сельсовета</a:t>
            </a:r>
          </a:p>
          <a:p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="" xmlns:a16="http://schemas.microsoft.com/office/drawing/2014/main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34635477-1B2D-01F3-8FB7-2516AED14752}"/>
              </a:ext>
            </a:extLst>
          </p:cNvPr>
          <p:cNvSpPr/>
          <p:nvPr/>
        </p:nvSpPr>
        <p:spPr>
          <a:xfrm>
            <a:off x="3050351" y="2456495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A5A4D3C-E096-2C1F-BAEE-7A9DAFDEF1AE}"/>
              </a:ext>
            </a:extLst>
          </p:cNvPr>
          <p:cNvSpPr txBox="1"/>
          <p:nvPr/>
        </p:nvSpPr>
        <p:spPr>
          <a:xfrm>
            <a:off x="921992" y="2657158"/>
            <a:ext cx="154835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3118 кв.км.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A94615B-DCE9-714A-3CA3-7B2922C855BA}"/>
              </a:ext>
            </a:extLst>
          </p:cNvPr>
          <p:cNvSpPr txBox="1"/>
          <p:nvPr/>
        </p:nvSpPr>
        <p:spPr>
          <a:xfrm>
            <a:off x="701714" y="2909807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2F725FE-F144-6325-91C1-04D853E4AD7C}"/>
              </a:ext>
            </a:extLst>
          </p:cNvPr>
          <p:cNvSpPr txBox="1"/>
          <p:nvPr/>
        </p:nvSpPr>
        <p:spPr>
          <a:xfrm>
            <a:off x="3358231" y="257959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5C67D58-65B0-BABF-EC03-A08117CDCF5F}"/>
              </a:ext>
            </a:extLst>
          </p:cNvPr>
          <p:cNvSpPr txBox="1"/>
          <p:nvPr/>
        </p:nvSpPr>
        <p:spPr>
          <a:xfrm>
            <a:off x="3686292" y="2656535"/>
            <a:ext cx="10570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поселений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890480E-3893-F81C-B22E-393C852242FA}"/>
              </a:ext>
            </a:extLst>
          </p:cNvPr>
          <p:cNvSpPr txBox="1"/>
          <p:nvPr/>
        </p:nvSpPr>
        <p:spPr>
          <a:xfrm>
            <a:off x="3358232" y="2911248"/>
            <a:ext cx="12614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населённых пунктов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3FF8003-D57A-118B-7A0A-2E0A239A7E90}"/>
              </a:ext>
            </a:extLst>
          </p:cNvPr>
          <p:cNvSpPr txBox="1"/>
          <p:nvPr/>
        </p:nvSpPr>
        <p:spPr>
          <a:xfrm>
            <a:off x="3363107" y="5488443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="" xmlns:a16="http://schemas.microsoft.com/office/drawing/2014/main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F7716E0-33E1-47CC-F22F-F3F1AB99120C}"/>
              </a:ext>
            </a:extLst>
          </p:cNvPr>
          <p:cNvSpPr txBox="1"/>
          <p:nvPr/>
        </p:nvSpPr>
        <p:spPr>
          <a:xfrm>
            <a:off x="826896" y="4047525"/>
            <a:ext cx="114304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А-321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8DB2A8B5-932C-6F5C-9F50-499F12240835}"/>
              </a:ext>
            </a:extLst>
          </p:cNvPr>
          <p:cNvSpPr txBox="1"/>
          <p:nvPr/>
        </p:nvSpPr>
        <p:spPr>
          <a:xfrm>
            <a:off x="826896" y="4386079"/>
            <a:ext cx="1419112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Барнаул-Родино-Республика</a:t>
            </a: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Казахстан</a:t>
            </a:r>
          </a:p>
          <a:p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BB9B726-9134-850B-9454-6CCB6865E8C2}"/>
              </a:ext>
            </a:extLst>
          </p:cNvPr>
          <p:cNvSpPr txBox="1"/>
          <p:nvPr/>
        </p:nvSpPr>
        <p:spPr>
          <a:xfrm>
            <a:off x="2526090" y="4047525"/>
            <a:ext cx="85741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водный транспорт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C3014AC-346D-5F34-3694-105F0C9F5360}"/>
              </a:ext>
            </a:extLst>
          </p:cNvPr>
          <p:cNvSpPr txBox="1"/>
          <p:nvPr/>
        </p:nvSpPr>
        <p:spPr>
          <a:xfrm>
            <a:off x="2526089" y="4555355"/>
            <a:ext cx="10914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Нижний Новгород ➝ Балахна ➝ Городец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="" xmlns:a16="http://schemas.microsoft.com/office/drawing/2014/main" id="{334DEC60-4596-7546-82CF-16EB7993E4E7}"/>
              </a:ext>
            </a:extLst>
          </p:cNvPr>
          <p:cNvSpPr/>
          <p:nvPr/>
        </p:nvSpPr>
        <p:spPr>
          <a:xfrm>
            <a:off x="3656076" y="3920208"/>
            <a:ext cx="1838542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96E86D3-C60C-F8B4-9BCE-E384B0CF5CF1}"/>
              </a:ext>
            </a:extLst>
          </p:cNvPr>
          <p:cNvSpPr txBox="1"/>
          <p:nvPr/>
        </p:nvSpPr>
        <p:spPr>
          <a:xfrm>
            <a:off x="4219730" y="4047525"/>
            <a:ext cx="98561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</a:t>
            </a:r>
          </a:p>
          <a:p>
            <a:endParaRPr lang="ru-RU" sz="11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EBAD4BC-722C-8F18-6F6A-EE9A29BE3239}"/>
              </a:ext>
            </a:extLst>
          </p:cNvPr>
          <p:cNvSpPr txBox="1"/>
          <p:nvPr/>
        </p:nvSpPr>
        <p:spPr>
          <a:xfrm>
            <a:off x="3796938" y="4285193"/>
            <a:ext cx="1772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</a:t>
            </a:r>
            <a:r>
              <a:rPr lang="ru-RU" sz="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Новоблаговешенка</a:t>
            </a:r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50 км.  от с. Родино</a:t>
            </a:r>
          </a:p>
          <a:p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65C045F1-823A-E5D2-0392-6405058985B4}"/>
              </a:ext>
            </a:extLst>
          </p:cNvPr>
          <p:cNvSpPr txBox="1"/>
          <p:nvPr/>
        </p:nvSpPr>
        <p:spPr>
          <a:xfrm>
            <a:off x="9283901" y="1914873"/>
            <a:ext cx="205840" cy="107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725FB195-8272-DC35-2D11-9B91370583E7}"/>
              </a:ext>
            </a:extLst>
          </p:cNvPr>
          <p:cNvSpPr txBox="1"/>
          <p:nvPr/>
        </p:nvSpPr>
        <p:spPr>
          <a:xfrm>
            <a:off x="9283901" y="2072155"/>
            <a:ext cx="20584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РОДИНСКОГО  РАЙОНА АЛТАЙСКОГО КРАЯ	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Родинского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4" name="AutoShape 2" descr="C:\Users\E4C3~1\AppData\Local\Temp\{FE38A377-9049-4FE9-AD69-70484485BD05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C:\Users\E4C3~1\AppData\Local\Temp\{FE38A377-9049-4FE9-AD69-70484485BD05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9" name="Picture 7" descr="https://avatars.mds.yandex.net/i?id=585f45d9e1c7712d66c19ea224e09b00d65533f9-10341337-images-thumbs&amp;n=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56366" y="1402080"/>
            <a:ext cx="3823063" cy="3762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281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CA681B2E-CC94-3AAF-E060-F2F2C175E23F}"/>
              </a:ext>
            </a:extLst>
          </p:cNvPr>
          <p:cNvSpPr/>
          <p:nvPr/>
        </p:nvSpPr>
        <p:spPr>
          <a:xfrm>
            <a:off x="627015" y="1349973"/>
            <a:ext cx="7950928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="" xmlns:a16="http://schemas.microsoft.com/office/drawing/2014/main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="" xmlns:a16="http://schemas.microsoft.com/office/drawing/2014/main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="" xmlns:a16="http://schemas.microsoft.com/office/drawing/2014/main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="" xmlns:a16="http://schemas.microsoft.com/office/drawing/2014/main" id="{859BFF25-7647-679E-CF0A-EDBC0E40A471}"/>
              </a:ext>
            </a:extLst>
          </p:cNvPr>
          <p:cNvGrpSpPr/>
          <p:nvPr/>
        </p:nvGrpSpPr>
        <p:grpSpPr>
          <a:xfrm>
            <a:off x="2364760" y="2422510"/>
            <a:ext cx="2740663" cy="2610156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="" xmlns:a16="http://schemas.microsoft.com/office/drawing/2014/main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="" xmlns:a16="http://schemas.microsoft.com/office/drawing/2014/main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="" xmlns:a16="http://schemas.microsoft.com/office/drawing/2014/main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="" xmlns:a16="http://schemas.microsoft.com/office/drawing/2014/main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="" xmlns:a16="http://schemas.microsoft.com/office/drawing/2014/main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="" xmlns:a16="http://schemas.microsoft.com/office/drawing/2014/main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="" xmlns:a16="http://schemas.microsoft.com/office/drawing/2014/main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="" xmlns:a16="http://schemas.microsoft.com/office/drawing/2014/main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4DDD486F-FFDC-3AC3-0983-1563F64C780C}"/>
              </a:ext>
            </a:extLst>
          </p:cNvPr>
          <p:cNvSpPr txBox="1"/>
          <p:nvPr/>
        </p:nvSpPr>
        <p:spPr>
          <a:xfrm>
            <a:off x="3193411" y="1674883"/>
            <a:ext cx="11203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</a:t>
            </a:r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=""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3193411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212,6	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=""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3991617" y="212844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=""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3590989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265,2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B51F7AF6-8F8A-5B37-A1C2-3650196617FB}"/>
              </a:ext>
            </a:extLst>
          </p:cNvPr>
          <p:cNvSpPr txBox="1"/>
          <p:nvPr/>
        </p:nvSpPr>
        <p:spPr>
          <a:xfrm>
            <a:off x="5269143" y="3015810"/>
            <a:ext cx="11203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отгрузка продукции</a:t>
            </a:r>
          </a:p>
          <a:p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="" xmlns:a16="http://schemas.microsoft.com/office/drawing/2014/main" id="{BD49888C-EE87-0AA1-DB51-FCB7AE18C6FB}"/>
              </a:ext>
            </a:extLst>
          </p:cNvPr>
          <p:cNvSpPr/>
          <p:nvPr/>
        </p:nvSpPr>
        <p:spPr>
          <a:xfrm>
            <a:off x="5269143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148,8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="" xmlns:a16="http://schemas.microsoft.com/office/drawing/2014/main" id="{E891C477-CE41-440F-B223-9BD475BA4F74}"/>
              </a:ext>
            </a:extLst>
          </p:cNvPr>
          <p:cNvSpPr/>
          <p:nvPr/>
        </p:nvSpPr>
        <p:spPr>
          <a:xfrm>
            <a:off x="6067349" y="333957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180,7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="" xmlns:a16="http://schemas.microsoft.com/office/drawing/2014/main" id="{BA41BC5E-92C9-7CBA-1F88-F41F35900D8E}"/>
              </a:ext>
            </a:extLst>
          </p:cNvPr>
          <p:cNvSpPr/>
          <p:nvPr/>
        </p:nvSpPr>
        <p:spPr>
          <a:xfrm>
            <a:off x="5666721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168,3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2EFB3336-310E-8D41-40DB-BCF7E0A8AF90}"/>
              </a:ext>
            </a:extLst>
          </p:cNvPr>
          <p:cNvSpPr txBox="1"/>
          <p:nvPr/>
        </p:nvSpPr>
        <p:spPr>
          <a:xfrm>
            <a:off x="4862489" y="4586482"/>
            <a:ext cx="15629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фонд оплаты труда       по полному кругу организация</a:t>
            </a:r>
          </a:p>
          <a:p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="" xmlns:a16="http://schemas.microsoft.com/office/drawing/2014/main" id="{A3F711DB-496E-5AE9-8DA3-52FB6C8C4FC4}"/>
              </a:ext>
            </a:extLst>
          </p:cNvPr>
          <p:cNvSpPr/>
          <p:nvPr/>
        </p:nvSpPr>
        <p:spPr>
          <a:xfrm>
            <a:off x="4862489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698,0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="" xmlns:a16="http://schemas.microsoft.com/office/drawing/2014/main" id="{8F9B137A-9F0C-3053-26F4-F1A1A4D82D6D}"/>
              </a:ext>
            </a:extLst>
          </p:cNvPr>
          <p:cNvSpPr/>
          <p:nvPr/>
        </p:nvSpPr>
        <p:spPr>
          <a:xfrm>
            <a:off x="5660695" y="5035939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855,4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="" xmlns:a16="http://schemas.microsoft.com/office/drawing/2014/main" id="{5638DA25-0A83-5C61-BB97-CE89B7FE3C55}"/>
              </a:ext>
            </a:extLst>
          </p:cNvPr>
          <p:cNvSpPr/>
          <p:nvPr/>
        </p:nvSpPr>
        <p:spPr>
          <a:xfrm>
            <a:off x="5260067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786,0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9B8B9FEF-8A61-E7B5-E26D-6064E35C71F8}"/>
              </a:ext>
            </a:extLst>
          </p:cNvPr>
          <p:cNvSpPr txBox="1"/>
          <p:nvPr/>
        </p:nvSpPr>
        <p:spPr>
          <a:xfrm>
            <a:off x="1589193" y="4583313"/>
            <a:ext cx="9882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 розничного товарооборота</a:t>
            </a:r>
          </a:p>
          <a:p>
            <a:r>
              <a:rPr lang="ru-RU" sz="8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="" xmlns:a16="http://schemas.microsoft.com/office/drawing/2014/main" id="{5BF57916-37D0-2A89-BEDE-6529985937EC}"/>
              </a:ext>
            </a:extLst>
          </p:cNvPr>
          <p:cNvSpPr/>
          <p:nvPr/>
        </p:nvSpPr>
        <p:spPr>
          <a:xfrm>
            <a:off x="1589193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866,2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="" xmlns:a16="http://schemas.microsoft.com/office/drawing/2014/main" id="{804C102D-E058-03DA-846F-7B2632D8057C}"/>
              </a:ext>
            </a:extLst>
          </p:cNvPr>
          <p:cNvSpPr/>
          <p:nvPr/>
        </p:nvSpPr>
        <p:spPr>
          <a:xfrm>
            <a:off x="2387399" y="503277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1053,4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="" xmlns:a16="http://schemas.microsoft.com/office/drawing/2014/main" id="{AF6DE8AE-5C46-A9ED-FE44-79540CCD291B}"/>
              </a:ext>
            </a:extLst>
          </p:cNvPr>
          <p:cNvSpPr/>
          <p:nvPr/>
        </p:nvSpPr>
        <p:spPr>
          <a:xfrm>
            <a:off x="1986771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950,7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CD500BF9-38C1-5529-5619-ECFDF6A02DFC}"/>
              </a:ext>
            </a:extLst>
          </p:cNvPr>
          <p:cNvSpPr txBox="1"/>
          <p:nvPr/>
        </p:nvSpPr>
        <p:spPr>
          <a:xfrm>
            <a:off x="1085529" y="3015810"/>
            <a:ext cx="1562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пенсии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="" xmlns:a16="http://schemas.microsoft.com/office/drawing/2014/main" id="{049D898B-5B50-DE58-0CB5-29E839E77CE1}"/>
              </a:ext>
            </a:extLst>
          </p:cNvPr>
          <p:cNvSpPr/>
          <p:nvPr/>
        </p:nvSpPr>
        <p:spPr>
          <a:xfrm>
            <a:off x="1085529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13148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="" xmlns:a16="http://schemas.microsoft.com/office/drawing/2014/main" id="{D8C75DED-E032-F06C-4A1B-C15F2E0A1892}"/>
              </a:ext>
            </a:extLst>
          </p:cNvPr>
          <p:cNvSpPr/>
          <p:nvPr/>
        </p:nvSpPr>
        <p:spPr>
          <a:xfrm>
            <a:off x="1883735" y="3336777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18581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="" xmlns:a16="http://schemas.microsoft.com/office/drawing/2014/main" id="{2947D3A7-F3F2-F042-E041-2359906A0400}"/>
              </a:ext>
            </a:extLst>
          </p:cNvPr>
          <p:cNvSpPr/>
          <p:nvPr/>
        </p:nvSpPr>
        <p:spPr>
          <a:xfrm>
            <a:off x="1483107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16659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BD9E40EF-B3BB-3EB9-AF5B-3B81E652F392}"/>
              </a:ext>
            </a:extLst>
          </p:cNvPr>
          <p:cNvSpPr txBox="1"/>
          <p:nvPr/>
        </p:nvSpPr>
        <p:spPr>
          <a:xfrm>
            <a:off x="3231937" y="5140939"/>
            <a:ext cx="9882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з/п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="" xmlns:a16="http://schemas.microsoft.com/office/drawing/2014/main" id="{4676CABC-9A49-F2C2-A9BC-C53B134296DE}"/>
              </a:ext>
            </a:extLst>
          </p:cNvPr>
          <p:cNvSpPr/>
          <p:nvPr/>
        </p:nvSpPr>
        <p:spPr>
          <a:xfrm>
            <a:off x="3231937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33361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="" xmlns:a16="http://schemas.microsoft.com/office/drawing/2014/main" id="{D3AFCDB7-7B2D-FB95-3CC4-26FA72959204}"/>
              </a:ext>
            </a:extLst>
          </p:cNvPr>
          <p:cNvSpPr/>
          <p:nvPr/>
        </p:nvSpPr>
        <p:spPr>
          <a:xfrm>
            <a:off x="4030143" y="547328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42685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="" xmlns:a16="http://schemas.microsoft.com/office/drawing/2014/main" id="{0DA18218-A189-5B34-A992-A1C2F6968601}"/>
              </a:ext>
            </a:extLst>
          </p:cNvPr>
          <p:cNvSpPr/>
          <p:nvPr/>
        </p:nvSpPr>
        <p:spPr>
          <a:xfrm>
            <a:off x="3629515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37774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="" xmlns:a16="http://schemas.microsoft.com/office/drawing/2014/main" id="{80C5CFFC-7012-7F1B-F30E-BDA9A7D11940}"/>
              </a:ext>
            </a:extLst>
          </p:cNvPr>
          <p:cNvSpPr/>
          <p:nvPr/>
        </p:nvSpPr>
        <p:spPr>
          <a:xfrm rot="1800000">
            <a:off x="2920822" y="3086486"/>
            <a:ext cx="1376047" cy="1432398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F619E7A8-AF23-B5E5-7150-0B8CA1052B14}"/>
              </a:ext>
            </a:extLst>
          </p:cNvPr>
          <p:cNvSpPr txBox="1"/>
          <p:nvPr/>
        </p:nvSpPr>
        <p:spPr>
          <a:xfrm>
            <a:off x="627016" y="6354106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среднем на </a:t>
            </a:r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муниципалитет Нижегородской области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Шестиугольник 160">
            <a:extLst>
              <a:ext uri="{FF2B5EF4-FFF2-40B4-BE49-F238E27FC236}">
                <a16:creationId xmlns="" xmlns:a16="http://schemas.microsoft.com/office/drawing/2014/main" id="{BFE3E32D-4E32-EF8D-83DB-B70C7B2C852E}"/>
              </a:ext>
            </a:extLst>
          </p:cNvPr>
          <p:cNvSpPr/>
          <p:nvPr/>
        </p:nvSpPr>
        <p:spPr>
          <a:xfrm rot="1800000">
            <a:off x="2632484" y="2933471"/>
            <a:ext cx="1825527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="" xmlns:a16="http://schemas.microsoft.com/office/drawing/2014/main" id="{3AA1733C-B95A-633A-E4C1-06FA94F51A7E}"/>
              </a:ext>
            </a:extLst>
          </p:cNvPr>
          <p:cNvSpPr/>
          <p:nvPr/>
        </p:nvSpPr>
        <p:spPr>
          <a:xfrm rot="1800000">
            <a:off x="2775749" y="2654066"/>
            <a:ext cx="1822652" cy="177334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r>
              <a:rPr lang="ru-RU" sz="800" smtClean="0">
                <a:latin typeface="Arial" panose="020B0604020202020204" pitchFamily="34" charset="0"/>
                <a:cs typeface="Arial" panose="020B0604020202020204" pitchFamily="34" charset="0"/>
              </a:rPr>
              <a:t>  Родинского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Родинского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1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="" xmlns:a16="http://schemas.microsoft.com/office/drawing/2014/main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официально зарегистрированных безработных *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="" xmlns:a16="http://schemas.microsoft.com/office/drawing/2014/main" id="{4C7367CC-2C8F-E4DC-E8B8-3D16B5436723}"/>
              </a:ext>
            </a:extLst>
          </p:cNvPr>
          <p:cNvSpPr/>
          <p:nvPr/>
        </p:nvSpPr>
        <p:spPr>
          <a:xfrm>
            <a:off x="5296223" y="1847741"/>
            <a:ext cx="4491371" cy="1928168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9CA13AC4-7435-DEEE-4605-E265104DD5A0}"/>
              </a:ext>
            </a:extLst>
          </p:cNvPr>
          <p:cNvSpPr/>
          <p:nvPr/>
        </p:nvSpPr>
        <p:spPr>
          <a:xfrm>
            <a:off x="5296225" y="1400274"/>
            <a:ext cx="4491371" cy="829218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3A2C6274-4B9B-F40B-8680-725F6BB96DFB}"/>
              </a:ext>
            </a:extLst>
          </p:cNvPr>
          <p:cNvSpPr/>
          <p:nvPr/>
        </p:nvSpPr>
        <p:spPr>
          <a:xfrm>
            <a:off x="5296225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6"/>
            <a:ext cx="469070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88543F39-1862-225F-676D-5EA9ED5042F5}"/>
              </a:ext>
            </a:extLst>
          </p:cNvPr>
          <p:cNvSpPr/>
          <p:nvPr/>
        </p:nvSpPr>
        <p:spPr>
          <a:xfrm>
            <a:off x="627015" y="3931822"/>
            <a:ext cx="4497839" cy="237600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7D06431-2278-115D-A93F-C4A505FF50CB}"/>
              </a:ext>
            </a:extLst>
          </p:cNvPr>
          <p:cNvSpPr txBox="1"/>
          <p:nvPr/>
        </p:nvSpPr>
        <p:spPr>
          <a:xfrm>
            <a:off x="627016" y="4210011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ГОДУ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="" xmlns:a16="http://schemas.microsoft.com/office/drawing/2014/main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7607849"/>
              </p:ext>
            </p:extLst>
          </p:nvPr>
        </p:nvGraphicFramePr>
        <p:xfrm>
          <a:off x="746940" y="4593290"/>
          <a:ext cx="3577057" cy="172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Таблица 44">
            <a:extLst>
              <a:ext uri="{FF2B5EF4-FFF2-40B4-BE49-F238E27FC236}">
                <a16:creationId xmlns="" xmlns:a16="http://schemas.microsoft.com/office/drawing/2014/main" id="{01D18615-3BD4-9047-32C3-3CA2012B6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9185113"/>
              </p:ext>
            </p:extLst>
          </p:nvPr>
        </p:nvGraphicFramePr>
        <p:xfrm>
          <a:off x="5246702" y="1400273"/>
          <a:ext cx="4487631" cy="2295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460">
                  <a:extLst>
                    <a:ext uri="{9D8B030D-6E8A-4147-A177-3AD203B41FA5}">
                      <a16:colId xmlns="" xmlns:a16="http://schemas.microsoft.com/office/drawing/2014/main" val="3318199641"/>
                    </a:ext>
                  </a:extLst>
                </a:gridCol>
                <a:gridCol w="497355">
                  <a:extLst>
                    <a:ext uri="{9D8B030D-6E8A-4147-A177-3AD203B41FA5}">
                      <a16:colId xmlns="" xmlns:a16="http://schemas.microsoft.com/office/drawing/2014/main" val="1343176932"/>
                    </a:ext>
                  </a:extLst>
                </a:gridCol>
                <a:gridCol w="1121908">
                  <a:extLst>
                    <a:ext uri="{9D8B030D-6E8A-4147-A177-3AD203B41FA5}">
                      <a16:colId xmlns="" xmlns:a16="http://schemas.microsoft.com/office/drawing/2014/main" val="2111604541"/>
                    </a:ext>
                  </a:extLst>
                </a:gridCol>
                <a:gridCol w="1121908">
                  <a:extLst>
                    <a:ext uri="{9D8B030D-6E8A-4147-A177-3AD203B41FA5}">
                      <a16:colId xmlns="" xmlns:a16="http://schemas.microsoft.com/office/drawing/2014/main" val="2298273598"/>
                    </a:ext>
                  </a:extLst>
                </a:gridCol>
              </a:tblGrid>
              <a:tr h="293868"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x-none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8852991"/>
                  </a:ext>
                </a:extLst>
              </a:tr>
              <a:tr h="937763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</a:t>
                      </a:r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25950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28200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5506270"/>
                  </a:ext>
                </a:extLst>
              </a:tr>
              <a:tr h="1063402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</a:t>
                      </a:r>
                      <a:r>
                        <a:rPr lang="x-none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Алтайскому краю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36540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39720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79490"/>
                  </a:ext>
                </a:extLst>
              </a:tr>
            </a:tbl>
          </a:graphicData>
        </a:graphic>
      </p:graphicFrame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уровень официально зарегистрированной безработицы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="" xmlns:a16="http://schemas.microsoft.com/office/drawing/2014/main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="" xmlns:a16="http://schemas.microsoft.com/office/drawing/2014/main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5180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297</a:t>
            </a:r>
          </a:p>
          <a:p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D265CD84-16A0-1463-24A7-04BB3B4AC8B8}"/>
              </a:ext>
            </a:extLst>
          </p:cNvPr>
          <p:cNvSpPr txBox="1"/>
          <p:nvPr/>
        </p:nvSpPr>
        <p:spPr>
          <a:xfrm>
            <a:off x="8352413" y="4496843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Родинского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D2CD61-52B2-2F21-B305-8346B1FF7764}"/>
              </a:ext>
            </a:extLst>
          </p:cNvPr>
          <p:cNvSpPr txBox="1"/>
          <p:nvPr/>
        </p:nvSpPr>
        <p:spPr>
          <a:xfrm>
            <a:off x="7835654" y="5891942"/>
            <a:ext cx="18396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</a:t>
            </a:r>
            <a:r>
              <a:rPr lang="ru-RU" sz="6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Родинскому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району) 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01.01.2025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23F441-3CBA-940B-B7FB-81A8DF61A225}"/>
              </a:ext>
            </a:extLst>
          </p:cNvPr>
          <p:cNvSpPr txBox="1"/>
          <p:nvPr/>
        </p:nvSpPr>
        <p:spPr>
          <a:xfrm>
            <a:off x="5507925" y="5891942"/>
            <a:ext cx="16175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Родинскому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району) 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01.01.2025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310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="" xmlns:a16="http://schemas.microsoft.com/office/drawing/2014/main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6992" y="5041586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521208" y="4824775"/>
            <a:ext cx="4603645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ПОЧВЫ, ЖИВОТНЫЙ МИР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="" xmlns:a16="http://schemas.microsoft.com/office/drawing/2014/main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резко континентальный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69" y="2758783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Зимой -17℃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июле +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20,5℃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16325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Среднегодовое количество осадков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мм/год</a:t>
            </a: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="" xmlns:a16="http://schemas.microsoft.com/office/drawing/2014/main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="" xmlns:a16="http://schemas.microsoft.com/office/drawing/2014/main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C30F9616-4CA9-8FB9-426A-440D5B09B098}"/>
              </a:ext>
            </a:extLst>
          </p:cNvPr>
          <p:cNvSpPr txBox="1"/>
          <p:nvPr/>
        </p:nvSpPr>
        <p:spPr>
          <a:xfrm>
            <a:off x="640991" y="4979979"/>
            <a:ext cx="4406497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Родинский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 в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западной части Алтайского края.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Кулундинская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низменность начало Приобского плато.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Животный мир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лиса, заяц, а так же </a:t>
            </a:r>
            <a:r>
              <a:rPr lang="ru-RU" sz="11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водоплавоющие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птицы, степное разнотравье.  </a:t>
            </a:r>
          </a:p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 : южные темно-каштановые черноземные, южные солонцовые, маломощные и среднемощные.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5872619" y="5103224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с/х назначения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303,4 тыс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F2232438-0B4C-EE5D-F317-B1A618F94DAC}"/>
              </a:ext>
            </a:extLst>
          </p:cNvPr>
          <p:cNvSpPr txBox="1"/>
          <p:nvPr/>
        </p:nvSpPr>
        <p:spPr>
          <a:xfrm>
            <a:off x="5846493" y="5617029"/>
            <a:ext cx="176914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Пашня – 228,8 тыс. га.</a:t>
            </a:r>
          </a:p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Пастбища – 56,4 тыс. га.</a:t>
            </a:r>
          </a:p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Сенокосы – 3,2 тыс. га.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="" xmlns:a16="http://schemas.microsoft.com/office/drawing/2014/main" id="{CF61200C-1B4F-94A8-B2A9-63CB92B95149}"/>
              </a:ext>
            </a:extLst>
          </p:cNvPr>
          <p:cNvSpPr/>
          <p:nvPr/>
        </p:nvSpPr>
        <p:spPr>
          <a:xfrm>
            <a:off x="5209623" y="2198697"/>
            <a:ext cx="4588308" cy="1635873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617829-9ABE-B8DA-2750-51342286CC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Родинского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09623" y="2413338"/>
            <a:ext cx="4690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Имеются залежи песка и глины, подземные воды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620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="" xmlns:a16="http://schemas.microsoft.com/office/drawing/2014/main" id="{A4503707-C842-55D2-8184-C2281EB1EB33}"/>
              </a:ext>
            </a:extLst>
          </p:cNvPr>
          <p:cNvSpPr/>
          <p:nvPr/>
        </p:nvSpPr>
        <p:spPr>
          <a:xfrm>
            <a:off x="7555069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="" xmlns:a16="http://schemas.microsoft.com/office/drawing/2014/main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учреждений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="" xmlns:a16="http://schemas.microsoft.com/office/drawing/2014/main" id="{BC46FF49-74DA-9C59-D684-B1B12D37A8F7}"/>
              </a:ext>
            </a:extLst>
          </p:cNvPr>
          <p:cNvSpPr txBox="1"/>
          <p:nvPr/>
        </p:nvSpPr>
        <p:spPr>
          <a:xfrm>
            <a:off x="7798492" y="5518079"/>
            <a:ext cx="19891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детская музыкальная школа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="" xmlns:a16="http://schemas.microsoft.com/office/drawing/2014/main" id="{E9F12BC2-BFAA-BED4-F03C-AD706AF7061B}"/>
              </a:ext>
            </a:extLst>
          </p:cNvPr>
          <p:cNvSpPr txBox="1"/>
          <p:nvPr/>
        </p:nvSpPr>
        <p:spPr>
          <a:xfrm>
            <a:off x="7798492" y="477062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памятников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="" xmlns:a16="http://schemas.microsoft.com/office/drawing/2014/main" id="{5C27278C-6818-C17F-D51C-27DC77A4DF73}"/>
              </a:ext>
            </a:extLst>
          </p:cNvPr>
          <p:cNvSpPr txBox="1"/>
          <p:nvPr/>
        </p:nvSpPr>
        <p:spPr>
          <a:xfrm>
            <a:off x="7798492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="" xmlns:a16="http://schemas.microsoft.com/office/drawing/2014/main" id="{FD6CFA95-6D40-CD7C-1A91-86822FB92694}"/>
              </a:ext>
            </a:extLst>
          </p:cNvPr>
          <p:cNvSpPr txBox="1"/>
          <p:nvPr/>
        </p:nvSpPr>
        <p:spPr>
          <a:xfrm>
            <a:off x="779849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BFEBFB40-7B6B-80BC-E2A0-D704509DB297}"/>
              </a:ext>
            </a:extLst>
          </p:cNvPr>
          <p:cNvSpPr/>
          <p:nvPr/>
        </p:nvSpPr>
        <p:spPr>
          <a:xfrm>
            <a:off x="627015" y="223053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="" xmlns:a16="http://schemas.microsoft.com/office/drawing/2014/main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ED3015-490E-945C-F94C-90A898212B48}"/>
              </a:ext>
            </a:extLst>
          </p:cNvPr>
          <p:cNvSpPr txBox="1"/>
          <p:nvPr/>
        </p:nvSpPr>
        <p:spPr>
          <a:xfrm>
            <a:off x="726224" y="2528250"/>
            <a:ext cx="9945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sz="10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444 </a:t>
            </a:r>
            <a:r>
              <a:rPr lang="ru-RU" sz="1100" b="1" spc="-2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FF68BA2A-B11B-A3F3-C41C-C13ACA8D4225}"/>
              </a:ext>
            </a:extLst>
          </p:cNvPr>
          <p:cNvSpPr txBox="1"/>
          <p:nvPr/>
        </p:nvSpPr>
        <p:spPr>
          <a:xfrm>
            <a:off x="1828506" y="402102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1602 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58D00896-22B3-FE36-7949-817B0AFC70FE}"/>
              </a:ext>
            </a:extLst>
          </p:cNvPr>
          <p:cNvSpPr txBox="1"/>
          <p:nvPr/>
        </p:nvSpPr>
        <p:spPr>
          <a:xfrm>
            <a:off x="1828506" y="3273563"/>
            <a:ext cx="893839" cy="315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="" xmlns:a16="http://schemas.microsoft.com/office/drawing/2014/main" id="{015033BA-BEB5-3488-3407-C2E590FFA5D9}"/>
              </a:ext>
            </a:extLst>
          </p:cNvPr>
          <p:cNvSpPr/>
          <p:nvPr/>
        </p:nvSpPr>
        <p:spPr>
          <a:xfrm>
            <a:off x="2951615" y="2219914"/>
            <a:ext cx="2196000" cy="404872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="" xmlns:a16="http://schemas.microsoft.com/office/drawing/2014/main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</a:t>
            </a: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 (из них 44 с дневным </a:t>
            </a:r>
            <a:r>
              <a:rPr lang="ru-RU" sz="1100" b="1" spc="-2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прибыванием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="" xmlns:a16="http://schemas.microsoft.com/office/drawing/2014/main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5151CFA0-40D0-3C38-D789-043E220BC223}"/>
              </a:ext>
            </a:extLst>
          </p:cNvPr>
          <p:cNvSpPr txBox="1"/>
          <p:nvPr/>
        </p:nvSpPr>
        <p:spPr>
          <a:xfrm>
            <a:off x="3154474" y="3174338"/>
            <a:ext cx="1284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spc="-2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sz="1100" b="1" spc="-2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фельдшерско-акушерных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="" xmlns:a16="http://schemas.microsoft.com/office/drawing/2014/main" id="{333EE292-1A91-AA33-C08E-2950E0E02A61}"/>
              </a:ext>
            </a:extLst>
          </p:cNvPr>
          <p:cNvSpPr txBox="1"/>
          <p:nvPr/>
        </p:nvSpPr>
        <p:spPr>
          <a:xfrm>
            <a:off x="3107134" y="3983596"/>
            <a:ext cx="19433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врачебных амбулаторий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="" xmlns:a16="http://schemas.microsoft.com/office/drawing/2014/main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162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поликлиника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="" xmlns:a16="http://schemas.microsoft.com/office/drawing/2014/main" id="{020D1684-D52C-C2EC-5298-DD660550B672}"/>
              </a:ext>
            </a:extLst>
          </p:cNvPr>
          <p:cNvSpPr/>
          <p:nvPr/>
        </p:nvSpPr>
        <p:spPr>
          <a:xfrm>
            <a:off x="5302729" y="2283030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="" xmlns:a16="http://schemas.microsoft.com/office/drawing/2014/main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sp>
        <p:nvSpPr>
          <p:cNvPr id="226" name="TextBox 225">
            <a:extLst>
              <a:ext uri="{FF2B5EF4-FFF2-40B4-BE49-F238E27FC236}">
                <a16:creationId xmlns="" xmlns:a16="http://schemas.microsoft.com/office/drawing/2014/main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89383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Спортивная школа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="" xmlns:a16="http://schemas.microsoft.com/office/drawing/2014/main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="" xmlns:a16="http://schemas.microsoft.com/office/drawing/2014/main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="" xmlns:a16="http://schemas.microsoft.com/office/drawing/2014/main" id="{B38CFC4B-4571-DF22-142C-09FDD201865C}"/>
              </a:ext>
            </a:extLst>
          </p:cNvPr>
          <p:cNvSpPr txBox="1"/>
          <p:nvPr/>
        </p:nvSpPr>
        <p:spPr>
          <a:xfrm>
            <a:off x="547648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спортзала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=""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476480" y="4762587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плоских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РОДИНСКОГО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30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="" xmlns:a16="http://schemas.microsoft.com/office/drawing/2014/main" id="{965B5596-9886-1EDD-8689-79E3A0147044}"/>
              </a:ext>
            </a:extLst>
          </p:cNvPr>
          <p:cNvSpPr/>
          <p:nvPr/>
        </p:nvSpPr>
        <p:spPr>
          <a:xfrm>
            <a:off x="670560" y="1445089"/>
            <a:ext cx="647917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="" xmlns:a16="http://schemas.microsoft.com/office/drawing/2014/main" id="{406DE531-59AB-987E-57EA-AF99FD6084E2}"/>
              </a:ext>
            </a:extLst>
          </p:cNvPr>
          <p:cNvSpPr/>
          <p:nvPr/>
        </p:nvSpPr>
        <p:spPr>
          <a:xfrm>
            <a:off x="750639" y="1525351"/>
            <a:ext cx="615525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="" xmlns:a16="http://schemas.microsoft.com/office/drawing/2014/main" id="{3DAEEDE2-CD4E-EEAA-1E55-446D41A95687}"/>
              </a:ext>
            </a:extLst>
          </p:cNvPr>
          <p:cNvSpPr/>
          <p:nvPr/>
        </p:nvSpPr>
        <p:spPr>
          <a:xfrm>
            <a:off x="750637" y="4714888"/>
            <a:ext cx="6085591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="" xmlns:a16="http://schemas.microsoft.com/office/drawing/2014/main" id="{EA0DAF6A-ED29-E9EF-CDF0-F42C5E4B92F5}"/>
              </a:ext>
            </a:extLst>
          </p:cNvPr>
          <p:cNvSpPr/>
          <p:nvPr/>
        </p:nvSpPr>
        <p:spPr>
          <a:xfrm>
            <a:off x="809896" y="3120118"/>
            <a:ext cx="6096001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(НАИМЕНОВАНИЕ ГЛАВНОЙ ТУРИСТИЧЕСКОЙ ДОСТОПРИМЕЧАТЕЛЬНОСТИ МО)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AC190EDA-2C05-15EC-A1DE-437FDD6DF9D3}"/>
              </a:ext>
            </a:extLst>
          </p:cNvPr>
          <p:cNvSpPr txBox="1"/>
          <p:nvPr/>
        </p:nvSpPr>
        <p:spPr>
          <a:xfrm>
            <a:off x="4397828" y="1715589"/>
            <a:ext cx="1968137" cy="4154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1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РОДИНСКИЙ РАЙОННЫЙ МУЗЕЙ им А.С. ЦЫБИНОВА</a:t>
            </a:r>
          </a:p>
          <a:p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FB1FF055-40B5-BA60-4F7B-23BB5E57A5CD}"/>
              </a:ext>
            </a:extLst>
          </p:cNvPr>
          <p:cNvSpPr txBox="1"/>
          <p:nvPr/>
        </p:nvSpPr>
        <p:spPr>
          <a:xfrm>
            <a:off x="4563291" y="5663234"/>
            <a:ext cx="1489166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1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СОЛЕНОЕ ОЗЕРО</a:t>
            </a:r>
          </a:p>
          <a:p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="" xmlns:a16="http://schemas.microsoft.com/office/drawing/2014/main" id="{7F5D904E-0764-D556-8F34-50AF2D1830C7}"/>
              </a:ext>
            </a:extLst>
          </p:cNvPr>
          <p:cNvSpPr txBox="1"/>
          <p:nvPr/>
        </p:nvSpPr>
        <p:spPr>
          <a:xfrm>
            <a:off x="4563291" y="4184894"/>
            <a:ext cx="1968138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1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ОЗЕРО КУБЫ</a:t>
            </a:r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РОДИНСКОГО  РАЙОНА АЛТАЙСКОГО КРАЯ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647" y="1541417"/>
            <a:ext cx="3047999" cy="1402080"/>
          </a:xfrm>
          <a:prstGeom prst="rect">
            <a:avLst/>
          </a:prstGeom>
          <a:noFill/>
        </p:spPr>
      </p:pic>
      <p:pic>
        <p:nvPicPr>
          <p:cNvPr id="30724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606" y="3169921"/>
            <a:ext cx="3030583" cy="1419496"/>
          </a:xfrm>
          <a:prstGeom prst="rect">
            <a:avLst/>
          </a:prstGeom>
          <a:noFill/>
        </p:spPr>
      </p:pic>
      <p:pic>
        <p:nvPicPr>
          <p:cNvPr id="5" name="Picture 2" descr="https://avatars.mds.yandex.net/i?id=aa6e77809fda231be11c3ef770468653844eb6e9e6ffa848-12439438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770" y="4737464"/>
            <a:ext cx="3056710" cy="1428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3428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27916</TotalTime>
  <Words>2056</Words>
  <Application>Microsoft Office PowerPoint</Application>
  <PresentationFormat>Лист A4 (210x297 мм)</PresentationFormat>
  <Paragraphs>590</Paragraphs>
  <Slides>24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Пользовател</cp:lastModifiedBy>
  <cp:revision>339</cp:revision>
  <dcterms:created xsi:type="dcterms:W3CDTF">2023-11-22T14:19:10Z</dcterms:created>
  <dcterms:modified xsi:type="dcterms:W3CDTF">2025-01-17T05:04:10Z</dcterms:modified>
</cp:coreProperties>
</file>