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drawings/drawing2.xml" ContentType="application/vnd.openxmlformats-officedocument.drawingml.chartshape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diagrams/layout3.xml" ContentType="application/vnd.openxmlformats-officedocument.drawingml.diagramLayout+xml"/>
  <Override PartName="/ppt/charts/chart7.xml" ContentType="application/vnd.openxmlformats-officedocument.drawingml.chart+xml"/>
  <Default Extension="xlsx" ContentType="application/vnd.openxmlformats-officedocument.spreadsheetml.sheet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rawings/drawing1.xml" ContentType="application/vnd.openxmlformats-officedocument.drawingml.chartshapes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charts/chart6.xml" ContentType="application/vnd.openxmlformats-officedocument.drawingml.chart+xml"/>
  <Override PartName="/ppt/charts/chart4.xml" ContentType="application/vnd.openxmlformats-officedocument.drawingml.chart+xml"/>
  <Override PartName="/ppt/diagrams/data3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  <p:sldMasterId id="2147483756" r:id="rId2"/>
  </p:sldMasterIdLst>
  <p:notesMasterIdLst>
    <p:notesMasterId r:id="rId28"/>
  </p:notesMasterIdLst>
  <p:sldIdLst>
    <p:sldId id="256" r:id="rId3"/>
    <p:sldId id="257" r:id="rId4"/>
    <p:sldId id="258" r:id="rId5"/>
    <p:sldId id="285" r:id="rId6"/>
    <p:sldId id="259" r:id="rId7"/>
    <p:sldId id="280" r:id="rId8"/>
    <p:sldId id="260" r:id="rId9"/>
    <p:sldId id="261" r:id="rId10"/>
    <p:sldId id="262" r:id="rId11"/>
    <p:sldId id="265" r:id="rId12"/>
    <p:sldId id="275" r:id="rId13"/>
    <p:sldId id="274" r:id="rId14"/>
    <p:sldId id="278" r:id="rId15"/>
    <p:sldId id="266" r:id="rId16"/>
    <p:sldId id="276" r:id="rId17"/>
    <p:sldId id="270" r:id="rId18"/>
    <p:sldId id="268" r:id="rId19"/>
    <p:sldId id="282" r:id="rId20"/>
    <p:sldId id="271" r:id="rId21"/>
    <p:sldId id="277" r:id="rId22"/>
    <p:sldId id="272" r:id="rId23"/>
    <p:sldId id="273" r:id="rId24"/>
    <p:sldId id="283" r:id="rId25"/>
    <p:sldId id="279" r:id="rId26"/>
    <p:sldId id="284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437C3"/>
    <a:srgbClr val="2CB3CE"/>
    <a:srgbClr val="ED8383"/>
    <a:srgbClr val="008000"/>
    <a:srgbClr val="0000FF"/>
    <a:srgbClr val="00CC66"/>
    <a:srgbClr val="CC0099"/>
    <a:srgbClr val="00FF00"/>
    <a:srgbClr val="F288FA"/>
    <a:srgbClr val="AF5ACA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728" autoAdjust="0"/>
    <p:restoredTop sz="96661" autoAdjust="0"/>
  </p:normalViewPr>
  <p:slideViewPr>
    <p:cSldViewPr>
      <p:cViewPr>
        <p:scale>
          <a:sx n="80" d="100"/>
          <a:sy n="80" d="100"/>
        </p:scale>
        <p:origin x="-2880" y="-7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0"/>
  <c:chart>
    <c:title>
      <c:tx>
        <c:rich>
          <a:bodyPr/>
          <a:lstStyle/>
          <a:p>
            <a:pPr>
              <a:defRPr sz="1800"/>
            </a:pPr>
            <a:r>
              <a:rPr lang="ru-RU" sz="2000" dirty="0">
                <a:solidFill>
                  <a:srgbClr val="002060"/>
                </a:solidFill>
              </a:rPr>
              <a:t>Численность населения </a:t>
            </a:r>
            <a:r>
              <a:rPr lang="ru-RU" sz="2000" dirty="0" smtClean="0">
                <a:solidFill>
                  <a:srgbClr val="002060"/>
                </a:solidFill>
              </a:rPr>
              <a:t>сельских </a:t>
            </a:r>
            <a:r>
              <a:rPr lang="ru-RU" sz="2000" dirty="0">
                <a:solidFill>
                  <a:srgbClr val="002060"/>
                </a:solidFill>
              </a:rPr>
              <a:t>поселений на </a:t>
            </a:r>
            <a:r>
              <a:rPr lang="ru-RU" sz="2000" dirty="0" smtClean="0">
                <a:solidFill>
                  <a:srgbClr val="002060"/>
                </a:solidFill>
              </a:rPr>
              <a:t> 1 </a:t>
            </a:r>
            <a:r>
              <a:rPr lang="ru-RU" sz="2000" dirty="0">
                <a:solidFill>
                  <a:srgbClr val="002060"/>
                </a:solidFill>
              </a:rPr>
              <a:t>января 2022 года (чел.)</a:t>
            </a:r>
          </a:p>
        </c:rich>
      </c:tx>
      <c:layout>
        <c:manualLayout>
          <c:xMode val="edge"/>
          <c:yMode val="edge"/>
          <c:x val="0.11925758249083455"/>
          <c:y val="3.6889130374402959E-2"/>
        </c:manualLayout>
      </c:layout>
    </c:title>
    <c:view3D>
      <c:rotX val="40"/>
      <c:rotY val="230"/>
      <c:perspective val="30"/>
    </c:view3D>
    <c:plotArea>
      <c:layout>
        <c:manualLayout>
          <c:layoutTarget val="inner"/>
          <c:xMode val="edge"/>
          <c:yMode val="edge"/>
          <c:x val="2.4411364838935041E-2"/>
          <c:y val="0.17479655038329123"/>
          <c:w val="0.64456150352409258"/>
          <c:h val="0.7831471608639825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Население наиболее крупных населенных пунктов</c:v>
                </c:pt>
              </c:strCache>
            </c:strRef>
          </c:tx>
          <c:explosion val="21"/>
          <c:dPt>
            <c:idx val="0"/>
            <c:spPr>
              <a:solidFill>
                <a:srgbClr val="ED8383"/>
              </a:solidFill>
            </c:spPr>
          </c:dPt>
          <c:dPt>
            <c:idx val="1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2"/>
            <c:spPr>
              <a:solidFill>
                <a:schemeClr val="accent4">
                  <a:lumMod val="75000"/>
                </a:schemeClr>
              </a:solidFill>
            </c:spPr>
          </c:dPt>
          <c:dPt>
            <c:idx val="3"/>
            <c:spPr>
              <a:solidFill>
                <a:schemeClr val="accent1"/>
              </a:solidFill>
              <a:ln>
                <a:solidFill>
                  <a:schemeClr val="accent1"/>
                </a:solidFill>
              </a:ln>
            </c:spPr>
          </c:dPt>
          <c:dPt>
            <c:idx val="4"/>
            <c:spPr>
              <a:solidFill>
                <a:srgbClr val="92D050"/>
              </a:solidFill>
            </c:spPr>
          </c:dPt>
          <c:dPt>
            <c:idx val="5"/>
            <c:spPr>
              <a:solidFill>
                <a:srgbClr val="F288FA"/>
              </a:solidFill>
            </c:spPr>
          </c:dPt>
          <c:dPt>
            <c:idx val="6"/>
            <c:spPr>
              <a:solidFill>
                <a:srgbClr val="FFFF00"/>
              </a:solidFill>
            </c:spPr>
          </c:dPt>
          <c:dPt>
            <c:idx val="7"/>
            <c:spPr>
              <a:solidFill>
                <a:srgbClr val="2CB3CE"/>
              </a:solidFill>
            </c:spPr>
          </c:dPt>
          <c:dPt>
            <c:idx val="8"/>
            <c:spPr>
              <a:solidFill>
                <a:srgbClr val="008000"/>
              </a:solidFill>
            </c:spPr>
          </c:dPt>
          <c:dPt>
            <c:idx val="9"/>
            <c:spPr>
              <a:solidFill>
                <a:srgbClr val="CC0099"/>
              </a:solidFill>
            </c:spPr>
          </c:dPt>
          <c:dPt>
            <c:idx val="10"/>
            <c:spPr>
              <a:solidFill>
                <a:srgbClr val="00FF00"/>
              </a:solidFill>
            </c:spPr>
          </c:dPt>
          <c:dPt>
            <c:idx val="11"/>
            <c:spPr>
              <a:solidFill>
                <a:schemeClr val="accent6">
                  <a:lumMod val="75000"/>
                </a:schemeClr>
              </a:solidFill>
            </c:spPr>
          </c:dPt>
          <c:dLbls>
            <c:txPr>
              <a:bodyPr/>
              <a:lstStyle/>
              <a:p>
                <a:pPr>
                  <a:defRPr sz="1500" b="1">
                    <a:solidFill>
                      <a:srgbClr val="002060"/>
                    </a:solidFill>
                  </a:defRPr>
                </a:pPr>
                <a:endParaRPr lang="ru-RU"/>
              </a:p>
            </c:txPr>
            <c:dLblPos val="outEnd"/>
            <c:showVal val="1"/>
            <c:showLeaderLines val="1"/>
          </c:dLbls>
          <c:cat>
            <c:strRef>
              <c:f>Лист1!$A$2:$A$13</c:f>
              <c:strCache>
                <c:ptCount val="12"/>
                <c:pt idx="0">
                  <c:v>Родинский с/с</c:v>
                </c:pt>
                <c:pt idx="1">
                  <c:v>Мирненский с/с</c:v>
                </c:pt>
                <c:pt idx="2">
                  <c:v>Степновский с/с</c:v>
                </c:pt>
                <c:pt idx="3">
                  <c:v>Раздольненский с/с</c:v>
                </c:pt>
                <c:pt idx="4">
                  <c:v>Центральный с/с</c:v>
                </c:pt>
                <c:pt idx="5">
                  <c:v>Степно-Кучукский с/с</c:v>
                </c:pt>
                <c:pt idx="6">
                  <c:v>Покровский с/с</c:v>
                </c:pt>
                <c:pt idx="7">
                  <c:v>Кочкинский с/с</c:v>
                </c:pt>
                <c:pt idx="8">
                  <c:v>Ярослав-Логовской с/с</c:v>
                </c:pt>
                <c:pt idx="9">
                  <c:v>Зеленолуговской с/с</c:v>
                </c:pt>
                <c:pt idx="10">
                  <c:v>Каяушинский с/с</c:v>
                </c:pt>
                <c:pt idx="11">
                  <c:v>Шаталовский с/с</c:v>
                </c:pt>
              </c:strCache>
            </c:strRef>
          </c:cat>
          <c:val>
            <c:numRef>
              <c:f>Лист1!$B$2:$B$13</c:f>
              <c:numCache>
                <c:formatCode>General</c:formatCode>
                <c:ptCount val="12"/>
                <c:pt idx="0">
                  <c:v>7925</c:v>
                </c:pt>
                <c:pt idx="1">
                  <c:v>1776</c:v>
                </c:pt>
                <c:pt idx="2">
                  <c:v>1209</c:v>
                </c:pt>
                <c:pt idx="3">
                  <c:v>1019</c:v>
                </c:pt>
                <c:pt idx="4">
                  <c:v>901</c:v>
                </c:pt>
                <c:pt idx="5">
                  <c:v>862</c:v>
                </c:pt>
                <c:pt idx="6">
                  <c:v>801</c:v>
                </c:pt>
                <c:pt idx="7">
                  <c:v>745</c:v>
                </c:pt>
                <c:pt idx="8">
                  <c:v>546</c:v>
                </c:pt>
                <c:pt idx="9">
                  <c:v>467</c:v>
                </c:pt>
                <c:pt idx="10">
                  <c:v>466</c:v>
                </c:pt>
                <c:pt idx="11">
                  <c:v>398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71018038956123342"/>
          <c:y val="0.26097378069103433"/>
          <c:w val="0.27468536745407013"/>
          <c:h val="0.61918999154805665"/>
        </c:manualLayout>
      </c:layout>
      <c:txPr>
        <a:bodyPr/>
        <a:lstStyle/>
        <a:p>
          <a:pPr>
            <a:defRPr sz="1500">
              <a:solidFill>
                <a:srgbClr val="002060"/>
              </a:solidFill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4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</c:spPr>
          <c:dLbls>
            <c:txPr>
              <a:bodyPr rot="0" vert="horz"/>
              <a:lstStyle/>
              <a:p>
                <a:pPr>
                  <a:defRPr sz="1200">
                    <a:solidFill>
                      <a:srgbClr val="002060"/>
                    </a:solidFill>
                  </a:defRPr>
                </a:pPr>
                <a:endParaRPr lang="ru-RU"/>
              </a:p>
            </c:txPr>
            <c:dLblPos val="outEnd"/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Лист1!$B$2:$B$6</c:f>
              <c:numCache>
                <c:formatCode>0.0</c:formatCode>
                <c:ptCount val="5"/>
                <c:pt idx="0">
                  <c:v>501.2</c:v>
                </c:pt>
                <c:pt idx="1">
                  <c:v>563.9</c:v>
                </c:pt>
                <c:pt idx="2">
                  <c:v>595.1</c:v>
                </c:pt>
                <c:pt idx="3">
                  <c:v>616.1</c:v>
                </c:pt>
                <c:pt idx="4">
                  <c:v>844.4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dLbls>
            <c:txPr>
              <a:bodyPr rot="0" vert="horz"/>
              <a:lstStyle/>
              <a:p>
                <a:pPr>
                  <a:defRPr sz="1200">
                    <a:solidFill>
                      <a:srgbClr val="002060"/>
                    </a:solidFill>
                  </a:defRPr>
                </a:pPr>
                <a:endParaRPr lang="ru-RU"/>
              </a:p>
            </c:txPr>
            <c:dLblPos val="inEnd"/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501.9</c:v>
                </c:pt>
                <c:pt idx="1">
                  <c:v>559.79999999999995</c:v>
                </c:pt>
                <c:pt idx="2">
                  <c:v>577.5</c:v>
                </c:pt>
                <c:pt idx="3">
                  <c:v>618.5</c:v>
                </c:pt>
                <c:pt idx="4">
                  <c:v>830.6</c:v>
                </c:pt>
              </c:numCache>
            </c:numRef>
          </c:val>
        </c:ser>
        <c:gapWidth val="19"/>
        <c:axId val="166662528"/>
        <c:axId val="166664064"/>
      </c:barChart>
      <c:catAx>
        <c:axId val="16666252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 b="0">
                <a:solidFill>
                  <a:srgbClr val="002060"/>
                </a:solidFill>
              </a:defRPr>
            </a:pPr>
            <a:endParaRPr lang="ru-RU"/>
          </a:p>
        </c:txPr>
        <c:crossAx val="166664064"/>
        <c:crosses val="autoZero"/>
        <c:auto val="1"/>
        <c:lblAlgn val="ctr"/>
        <c:lblOffset val="100"/>
      </c:catAx>
      <c:valAx>
        <c:axId val="166664064"/>
        <c:scaling>
          <c:orientation val="minMax"/>
        </c:scaling>
        <c:axPos val="l"/>
        <c:majorGridlines/>
        <c:numFmt formatCode="0.0" sourceLinked="1"/>
        <c:tickLblPos val="nextTo"/>
        <c:txPr>
          <a:bodyPr/>
          <a:lstStyle/>
          <a:p>
            <a:pPr>
              <a:defRPr sz="1200">
                <a:solidFill>
                  <a:srgbClr val="002060"/>
                </a:solidFill>
              </a:defRPr>
            </a:pPr>
            <a:endParaRPr lang="ru-RU"/>
          </a:p>
        </c:txPr>
        <c:crossAx val="166662528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1400">
              <a:solidFill>
                <a:srgbClr val="002060"/>
              </a:solidFill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4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spPr>
            <a:solidFill>
              <a:srgbClr val="00B0F0"/>
            </a:solidFill>
          </c:spPr>
          <c:dLbls>
            <c:dLbl>
              <c:idx val="2"/>
              <c:layout>
                <c:manualLayout>
                  <c:x val="6.2989032964591409E-3"/>
                  <c:y val="-9.9831674887276983E-3"/>
                </c:manualLayout>
              </c:layout>
              <c:dLblPos val="outEnd"/>
              <c:showVal val="1"/>
            </c:dLbl>
            <c:txPr>
              <a:bodyPr rot="0" vert="horz"/>
              <a:lstStyle/>
              <a:p>
                <a:pPr>
                  <a:defRPr sz="1200">
                    <a:solidFill>
                      <a:srgbClr val="002060"/>
                    </a:solidFill>
                  </a:defRPr>
                </a:pPr>
                <a:endParaRPr lang="ru-RU"/>
              </a:p>
            </c:txPr>
            <c:dLblPos val="outEnd"/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Лист1!$B$2:$B$6</c:f>
              <c:numCache>
                <c:formatCode>0.0</c:formatCode>
                <c:ptCount val="5"/>
                <c:pt idx="0">
                  <c:v>483.3</c:v>
                </c:pt>
                <c:pt idx="1">
                  <c:v>541</c:v>
                </c:pt>
                <c:pt idx="2">
                  <c:v>564.9</c:v>
                </c:pt>
                <c:pt idx="3">
                  <c:v>584.1</c:v>
                </c:pt>
                <c:pt idx="4">
                  <c:v>811.4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rgbClr val="92D050"/>
            </a:solidFill>
          </c:spPr>
          <c:dLbls>
            <c:txPr>
              <a:bodyPr rot="0" vert="horz"/>
              <a:lstStyle/>
              <a:p>
                <a:pPr>
                  <a:defRPr sz="1200">
                    <a:solidFill>
                      <a:srgbClr val="002060"/>
                    </a:solidFill>
                  </a:defRPr>
                </a:pPr>
                <a:endParaRPr lang="ru-RU"/>
              </a:p>
            </c:txPr>
            <c:dLblPos val="inEnd"/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483.3</c:v>
                </c:pt>
                <c:pt idx="1">
                  <c:v>538.29999999999995</c:v>
                </c:pt>
                <c:pt idx="2">
                  <c:v>548.29999999999995</c:v>
                </c:pt>
                <c:pt idx="3">
                  <c:v>584.9</c:v>
                </c:pt>
                <c:pt idx="4">
                  <c:v>798.1</c:v>
                </c:pt>
              </c:numCache>
            </c:numRef>
          </c:val>
        </c:ser>
        <c:gapWidth val="19"/>
        <c:axId val="167517184"/>
        <c:axId val="167531264"/>
      </c:barChart>
      <c:catAx>
        <c:axId val="16751718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 b="0">
                <a:solidFill>
                  <a:srgbClr val="002060"/>
                </a:solidFill>
              </a:defRPr>
            </a:pPr>
            <a:endParaRPr lang="ru-RU"/>
          </a:p>
        </c:txPr>
        <c:crossAx val="167531264"/>
        <c:crosses val="autoZero"/>
        <c:auto val="1"/>
        <c:lblAlgn val="ctr"/>
        <c:lblOffset val="100"/>
      </c:catAx>
      <c:valAx>
        <c:axId val="167531264"/>
        <c:scaling>
          <c:orientation val="minMax"/>
        </c:scaling>
        <c:axPos val="l"/>
        <c:majorGridlines/>
        <c:numFmt formatCode="0.0" sourceLinked="1"/>
        <c:tickLblPos val="nextTo"/>
        <c:txPr>
          <a:bodyPr/>
          <a:lstStyle/>
          <a:p>
            <a:pPr>
              <a:defRPr sz="1200">
                <a:solidFill>
                  <a:srgbClr val="002060"/>
                </a:solidFill>
              </a:defRPr>
            </a:pPr>
            <a:endParaRPr lang="ru-RU"/>
          </a:p>
        </c:txPr>
        <c:crossAx val="167517184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1400">
              <a:solidFill>
                <a:srgbClr val="002060"/>
              </a:solidFill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4"/>
  <c:chart>
    <c:autoTitleDeleted val="1"/>
    <c:plotArea>
      <c:layout/>
      <c:bar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spPr>
            <a:solidFill>
              <a:srgbClr val="ED8383"/>
            </a:solidFill>
          </c:spPr>
          <c:dLbls>
            <c:dLbl>
              <c:idx val="0"/>
              <c:layout>
                <c:manualLayout>
                  <c:x val="-0.19222927250507521"/>
                  <c:y val="-3.4805066960015996E-3"/>
                </c:manualLayout>
              </c:layout>
              <c:tx>
                <c:rich>
                  <a:bodyPr/>
                  <a:lstStyle/>
                  <a:p>
                    <a:pPr>
                      <a:defRPr sz="1400" b="1">
                        <a:solidFill>
                          <a:srgbClr val="002060"/>
                        </a:solidFill>
                      </a:defRPr>
                    </a:pPr>
                    <a:r>
                      <a:rPr lang="en-US" b="1" dirty="0" smtClean="0"/>
                      <a:t>584</a:t>
                    </a:r>
                    <a:r>
                      <a:rPr lang="ru-RU" b="1" dirty="0" smtClean="0"/>
                      <a:t>,</a:t>
                    </a:r>
                    <a:r>
                      <a:rPr lang="en-US" b="1" dirty="0" smtClean="0"/>
                      <a:t>14</a:t>
                    </a:r>
                    <a:r>
                      <a:rPr lang="ru-RU" b="1" dirty="0" smtClean="0"/>
                      <a:t> млн. руб.</a:t>
                    </a:r>
                  </a:p>
                </c:rich>
              </c:tx>
              <c:spPr/>
              <c:dLblPos val="outEnd"/>
              <c:showVal val="1"/>
            </c:dLbl>
            <c:dLbl>
              <c:idx val="1"/>
              <c:layout>
                <c:manualLayout>
                  <c:x val="-0.19757379651419221"/>
                  <c:y val="-1.0441520088004806E-2"/>
                </c:manualLayout>
              </c:layout>
              <c:tx>
                <c:rich>
                  <a:bodyPr/>
                  <a:lstStyle/>
                  <a:p>
                    <a:pPr>
                      <a:defRPr sz="1400" b="1">
                        <a:solidFill>
                          <a:srgbClr val="002060"/>
                        </a:solidFill>
                      </a:defRPr>
                    </a:pPr>
                    <a:r>
                      <a:rPr lang="en-US" b="1" dirty="0" smtClean="0"/>
                      <a:t>811</a:t>
                    </a:r>
                    <a:r>
                      <a:rPr lang="ru-RU" b="1" dirty="0" smtClean="0"/>
                      <a:t>,</a:t>
                    </a:r>
                    <a:r>
                      <a:rPr lang="en-US" b="1" dirty="0" smtClean="0"/>
                      <a:t>44</a:t>
                    </a:r>
                    <a:r>
                      <a:rPr lang="ru-RU" b="1" dirty="0" smtClean="0"/>
                      <a:t> млн. руб.</a:t>
                    </a:r>
                  </a:p>
                </c:rich>
              </c:tx>
              <c:spPr/>
              <c:dLblPos val="outEnd"/>
              <c:showVal val="1"/>
            </c:dLbl>
            <c:txPr>
              <a:bodyPr/>
              <a:lstStyle/>
              <a:p>
                <a:pPr>
                  <a:defRPr sz="1400">
                    <a:solidFill>
                      <a:srgbClr val="002060"/>
                    </a:solidFill>
                  </a:defRPr>
                </a:pPr>
                <a:endParaRPr lang="ru-RU"/>
              </a:p>
            </c:txPr>
            <c:dLblPos val="inEnd"/>
            <c:showVal val="1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584.1</c:v>
                </c:pt>
                <c:pt idx="1">
                  <c:v>811.4</c:v>
                </c:pt>
              </c:numCache>
            </c:numRef>
          </c:val>
        </c:ser>
        <c:gapWidth val="45"/>
        <c:axId val="167660544"/>
        <c:axId val="167674624"/>
      </c:barChart>
      <c:catAx>
        <c:axId val="167660544"/>
        <c:scaling>
          <c:orientation val="minMax"/>
        </c:scaling>
        <c:axPos val="l"/>
        <c:numFmt formatCode="General" sourceLinked="1"/>
        <c:tickLblPos val="nextTo"/>
        <c:txPr>
          <a:bodyPr/>
          <a:lstStyle/>
          <a:p>
            <a:pPr>
              <a:defRPr sz="1400" b="1">
                <a:solidFill>
                  <a:srgbClr val="002060"/>
                </a:solidFill>
              </a:defRPr>
            </a:pPr>
            <a:endParaRPr lang="ru-RU"/>
          </a:p>
        </c:txPr>
        <c:crossAx val="167674624"/>
        <c:crosses val="autoZero"/>
        <c:auto val="1"/>
        <c:lblAlgn val="ctr"/>
        <c:lblOffset val="100"/>
      </c:catAx>
      <c:valAx>
        <c:axId val="167674624"/>
        <c:scaling>
          <c:orientation val="minMax"/>
        </c:scaling>
        <c:axPos val="b"/>
        <c:majorGridlines/>
        <c:numFmt formatCode="General" sourceLinked="1"/>
        <c:tickLblPos val="nextTo"/>
        <c:txPr>
          <a:bodyPr/>
          <a:lstStyle/>
          <a:p>
            <a:pPr>
              <a:defRPr sz="1400">
                <a:solidFill>
                  <a:srgbClr val="002060"/>
                </a:solidFill>
              </a:defRPr>
            </a:pPr>
            <a:endParaRPr lang="ru-RU"/>
          </a:p>
        </c:txPr>
        <c:crossAx val="167660544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0"/>
  <c:chart>
    <c:autoTitleDeleted val="1"/>
    <c:plotArea>
      <c:layout>
        <c:manualLayout>
          <c:layoutTarget val="inner"/>
          <c:xMode val="edge"/>
          <c:yMode val="edge"/>
          <c:x val="4.6317205065070303E-2"/>
          <c:y val="0.19286837911074622"/>
          <c:w val="0.53575394077660332"/>
          <c:h val="0.74707733559830103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dPt>
            <c:idx val="0"/>
            <c:explosion val="11"/>
            <c:spPr>
              <a:solidFill>
                <a:srgbClr val="92D050"/>
              </a:solidFill>
            </c:spPr>
          </c:dPt>
          <c:dPt>
            <c:idx val="1"/>
            <c:spPr>
              <a:solidFill>
                <a:srgbClr val="FFC000"/>
              </a:solidFill>
            </c:spPr>
          </c:dPt>
          <c:dPt>
            <c:idx val="2"/>
            <c:explosion val="14"/>
            <c:spPr>
              <a:solidFill>
                <a:srgbClr val="00B050"/>
              </a:solidFill>
            </c:spPr>
          </c:dPt>
          <c:dPt>
            <c:idx val="3"/>
            <c:spPr>
              <a:solidFill>
                <a:srgbClr val="FF0000"/>
              </a:solidFill>
            </c:spPr>
          </c:dPt>
          <c:dPt>
            <c:idx val="4"/>
            <c:spPr>
              <a:solidFill>
                <a:srgbClr val="2CB3CE"/>
              </a:solidFill>
            </c:spPr>
          </c:dPt>
          <c:dPt>
            <c:idx val="5"/>
            <c:spPr>
              <a:solidFill>
                <a:srgbClr val="8437C3"/>
              </a:solidFill>
            </c:spPr>
          </c:dPt>
          <c:dPt>
            <c:idx val="6"/>
            <c:spPr>
              <a:solidFill>
                <a:srgbClr val="008000"/>
              </a:solidFill>
            </c:spPr>
          </c:dPt>
          <c:dPt>
            <c:idx val="7"/>
            <c:spPr>
              <a:solidFill>
                <a:srgbClr val="0000FF"/>
              </a:solidFill>
            </c:spPr>
          </c:dPt>
          <c:dLbls>
            <c:dLbl>
              <c:idx val="2"/>
              <c:layout>
                <c:manualLayout>
                  <c:x val="-0.13945478926114174"/>
                  <c:y val="-0.13726693780790042"/>
                </c:manualLayout>
              </c:layout>
              <c:showVal val="1"/>
            </c:dLbl>
            <c:dLbl>
              <c:idx val="3"/>
              <c:layout>
                <c:manualLayout>
                  <c:x val="-0.15680412124750998"/>
                  <c:y val="-0.22591850180883424"/>
                </c:manualLayout>
              </c:layout>
              <c:showVal val="1"/>
            </c:dLbl>
            <c:dLbl>
              <c:idx val="4"/>
              <c:layout>
                <c:manualLayout>
                  <c:x val="-0.1072674741566188"/>
                  <c:y val="-0.26531586932800233"/>
                </c:manualLayout>
              </c:layout>
              <c:showVal val="1"/>
            </c:dLbl>
            <c:dLbl>
              <c:idx val="5"/>
              <c:layout>
                <c:manualLayout>
                  <c:x val="-4.0544590652718173E-3"/>
                  <c:y val="-0.26740031821790788"/>
                </c:manualLayout>
              </c:layout>
              <c:showVal val="1"/>
            </c:dLbl>
            <c:dLbl>
              <c:idx val="6"/>
              <c:layout>
                <c:manualLayout>
                  <c:x val="0.11484479760646735"/>
                  <c:y val="-0.23825518770398091"/>
                </c:manualLayout>
              </c:layout>
              <c:showVal val="1"/>
            </c:dLbl>
            <c:dLbl>
              <c:idx val="7"/>
              <c:layout>
                <c:manualLayout>
                  <c:x val="0.16203722842164825"/>
                  <c:y val="-0.16568159924989562"/>
                </c:manualLayout>
              </c:layout>
              <c:showVal val="1"/>
            </c:dLbl>
            <c:dLbl>
              <c:idx val="8"/>
              <c:layout>
                <c:manualLayout>
                  <c:x val="-1.0206876238557577E-2"/>
                  <c:y val="0.13671908600395141"/>
                </c:manualLayout>
              </c:layout>
              <c:showVal val="1"/>
            </c:dLbl>
            <c:dLbl>
              <c:idx val="9"/>
              <c:layout>
                <c:manualLayout>
                  <c:x val="0.15965619453135796"/>
                  <c:y val="-6.1636367812344432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Безвозмездные поступления</c:v>
                </c:pt>
                <c:pt idx="1">
                  <c:v>Налоги на прибыль, доходы</c:v>
                </c:pt>
                <c:pt idx="2">
                  <c:v>Налоги на совокупный доход</c:v>
                </c:pt>
                <c:pt idx="3">
                  <c:v>Доходы от использования имущества</c:v>
                </c:pt>
                <c:pt idx="4">
                  <c:v>Налоги на товары (работы,услуги)</c:v>
                </c:pt>
                <c:pt idx="5">
                  <c:v>Доходы от оказания платных услуг и компенсации затрат</c:v>
                </c:pt>
                <c:pt idx="6">
                  <c:v>Прочие налоговые доходы</c:v>
                </c:pt>
                <c:pt idx="7">
                  <c:v>Иные неналоговые доходы</c:v>
                </c:pt>
              </c:strCache>
            </c:strRef>
          </c:cat>
          <c:val>
            <c:numRef>
              <c:f>Лист1!$B$2:$B$9</c:f>
              <c:numCache>
                <c:formatCode>0.00</c:formatCode>
                <c:ptCount val="8"/>
                <c:pt idx="0">
                  <c:v>660.58</c:v>
                </c:pt>
                <c:pt idx="1">
                  <c:v>71.989999999999995</c:v>
                </c:pt>
                <c:pt idx="2">
                  <c:v>32.1</c:v>
                </c:pt>
                <c:pt idx="3">
                  <c:v>26.84</c:v>
                </c:pt>
                <c:pt idx="4">
                  <c:v>9.3800000000000008</c:v>
                </c:pt>
                <c:pt idx="5">
                  <c:v>4.22</c:v>
                </c:pt>
                <c:pt idx="6">
                  <c:v>2.0099999999999998</c:v>
                </c:pt>
                <c:pt idx="7">
                  <c:v>4.33</c:v>
                </c:pt>
              </c:numCache>
            </c:numRef>
          </c:val>
        </c:ser>
        <c:firstSliceAng val="0"/>
        <c:holeSize val="40"/>
      </c:doughnutChart>
    </c:plotArea>
    <c:legend>
      <c:legendPos val="r"/>
      <c:layout>
        <c:manualLayout>
          <c:xMode val="edge"/>
          <c:yMode val="edge"/>
          <c:x val="0.60379886730932109"/>
          <c:y val="3.1847235588885775E-2"/>
          <c:w val="0.3799596979645965"/>
          <c:h val="0.96815276441111453"/>
        </c:manualLayout>
      </c:layout>
      <c:txPr>
        <a:bodyPr/>
        <a:lstStyle/>
        <a:p>
          <a:pPr>
            <a:defRPr sz="1200">
              <a:solidFill>
                <a:srgbClr val="002060"/>
              </a:solidFill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4"/>
  <c:chart>
    <c:title>
      <c:tx>
        <c:rich>
          <a:bodyPr/>
          <a:lstStyle/>
          <a:p>
            <a:pPr>
              <a:defRPr/>
            </a:pPr>
            <a:r>
              <a:rPr lang="ru-RU" sz="1400" dirty="0">
                <a:solidFill>
                  <a:srgbClr val="002060"/>
                </a:solidFill>
              </a:rPr>
              <a:t>Краевой </a:t>
            </a:r>
            <a:r>
              <a:rPr lang="ru-RU" sz="1400" dirty="0" smtClean="0">
                <a:solidFill>
                  <a:srgbClr val="002060"/>
                </a:solidFill>
              </a:rPr>
              <a:t>бюджет, млн.руб.</a:t>
            </a:r>
            <a:endParaRPr lang="ru-RU" sz="1400" dirty="0">
              <a:solidFill>
                <a:srgbClr val="002060"/>
              </a:solidFill>
            </a:endParaRPr>
          </a:p>
        </c:rich>
      </c:tx>
      <c:layout>
        <c:manualLayout>
          <c:xMode val="edge"/>
          <c:yMode val="edge"/>
          <c:x val="0.15208477548078703"/>
          <c:y val="2.0649904640225248E-2"/>
        </c:manualLayout>
      </c:layout>
    </c:title>
    <c:plotArea>
      <c:layout>
        <c:manualLayout>
          <c:layoutTarget val="inner"/>
          <c:xMode val="edge"/>
          <c:yMode val="edge"/>
          <c:x val="0.12123782542680467"/>
          <c:y val="0.24082234848976591"/>
          <c:w val="0.47518141058908231"/>
          <c:h val="0.75409246620317527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Краевой бюджет</c:v>
                </c:pt>
              </c:strCache>
            </c:strRef>
          </c:tx>
          <c:dPt>
            <c:idx val="0"/>
            <c:spPr>
              <a:solidFill>
                <a:srgbClr val="ED8383"/>
              </a:solidFill>
            </c:spPr>
          </c:dPt>
          <c:dPt>
            <c:idx val="1"/>
            <c:spPr>
              <a:solidFill>
                <a:srgbClr val="2CB3CE"/>
              </a:solidFill>
            </c:spPr>
          </c:dPt>
          <c:dPt>
            <c:idx val="2"/>
            <c:spPr>
              <a:solidFill>
                <a:srgbClr val="8437C3"/>
              </a:solidFill>
            </c:spPr>
          </c:dPt>
          <c:dPt>
            <c:idx val="3"/>
            <c:spPr>
              <a:solidFill>
                <a:srgbClr val="92D050"/>
              </a:solidFill>
            </c:spPr>
          </c:dPt>
          <c:dPt>
            <c:idx val="4"/>
            <c:spPr>
              <a:solidFill>
                <a:schemeClr val="accent2"/>
              </a:solidFill>
            </c:spPr>
          </c:dPt>
          <c:dLbls>
            <c:dLbl>
              <c:idx val="0"/>
              <c:layout>
                <c:manualLayout>
                  <c:x val="1.680796150855034E-2"/>
                  <c:y val="-6.5273708013924375E-2"/>
                </c:manualLayout>
              </c:layout>
              <c:showVal val="1"/>
            </c:dLbl>
            <c:dLbl>
              <c:idx val="1"/>
              <c:layout>
                <c:manualLayout>
                  <c:x val="2.2778630009771011E-2"/>
                  <c:y val="-5.6157533422212372E-2"/>
                </c:manualLayout>
              </c:layout>
              <c:showVal val="1"/>
            </c:dLbl>
            <c:dLbl>
              <c:idx val="2"/>
              <c:layout>
                <c:manualLayout>
                  <c:x val="2.7230414569321456E-2"/>
                  <c:y val="-0.11088264498389069"/>
                </c:manualLayout>
              </c:layout>
              <c:showVal val="1"/>
            </c:dLbl>
            <c:dLbl>
              <c:idx val="3"/>
              <c:layout>
                <c:manualLayout>
                  <c:x val="-0.12504308638071554"/>
                  <c:y val="-4.9517646187460733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 smtClean="0">
                        <a:solidFill>
                          <a:srgbClr val="002060"/>
                        </a:solidFill>
                      </a:rPr>
                      <a:t>5</a:t>
                    </a:r>
                    <a:r>
                      <a:rPr lang="ru-RU" sz="1400" dirty="0" smtClean="0">
                        <a:solidFill>
                          <a:srgbClr val="002060"/>
                        </a:solidFill>
                      </a:rPr>
                      <a:t>,</a:t>
                    </a:r>
                    <a:r>
                      <a:rPr lang="en-US" sz="1400" dirty="0" smtClean="0"/>
                      <a:t>89</a:t>
                    </a:r>
                    <a:endParaRPr lang="en-US" dirty="0"/>
                  </a:p>
                </c:rich>
              </c:tx>
              <c:showVal val="1"/>
            </c:dLbl>
            <c:dLbl>
              <c:idx val="4"/>
              <c:layout>
                <c:manualLayout>
                  <c:x val="0.16945695492523621"/>
                  <c:y val="-0.24504655732696418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 smtClean="0">
                        <a:solidFill>
                          <a:srgbClr val="002060"/>
                        </a:solidFill>
                      </a:rPr>
                      <a:t>1</a:t>
                    </a:r>
                    <a:r>
                      <a:rPr lang="en-US" sz="1310" dirty="0" smtClean="0"/>
                      <a:t>3</a:t>
                    </a:r>
                    <a:r>
                      <a:rPr lang="ru-RU" sz="1310" dirty="0" smtClean="0"/>
                      <a:t>,</a:t>
                    </a:r>
                    <a:r>
                      <a:rPr lang="en-US" sz="1310" dirty="0" smtClean="0"/>
                      <a:t>67</a:t>
                    </a:r>
                    <a:endParaRPr lang="ru-RU" sz="1310" dirty="0" smtClean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400"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Val val="1"/>
            <c:showLeaderLines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Лист1!$B$2:$B$6</c:f>
              <c:numCache>
                <c:formatCode>0.00</c:formatCode>
                <c:ptCount val="5"/>
                <c:pt idx="0">
                  <c:v>2.19</c:v>
                </c:pt>
                <c:pt idx="1">
                  <c:v>1.6500000000000001</c:v>
                </c:pt>
                <c:pt idx="2">
                  <c:v>1.9100000000000001</c:v>
                </c:pt>
                <c:pt idx="3">
                  <c:v>5.89</c:v>
                </c:pt>
                <c:pt idx="4">
                  <c:v>13.67</c:v>
                </c:pt>
              </c:numCache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0.64111733311683361"/>
          <c:y val="0.41321145875441945"/>
          <c:w val="0.12017753013197972"/>
          <c:h val="0.39960259045291385"/>
        </c:manualLayout>
      </c:layout>
      <c:txPr>
        <a:bodyPr/>
        <a:lstStyle/>
        <a:p>
          <a:pPr>
            <a:defRPr sz="1400">
              <a:solidFill>
                <a:srgbClr val="002060"/>
              </a:solidFill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4"/>
  <c:chart>
    <c:title>
      <c:tx>
        <c:rich>
          <a:bodyPr/>
          <a:lstStyle/>
          <a:p>
            <a:pPr>
              <a:defRPr sz="1400">
                <a:solidFill>
                  <a:srgbClr val="002060"/>
                </a:solidFill>
              </a:defRPr>
            </a:pPr>
            <a:r>
              <a:rPr lang="ru-RU" sz="1400" dirty="0">
                <a:solidFill>
                  <a:srgbClr val="002060"/>
                </a:solidFill>
              </a:rPr>
              <a:t>Местный бюджет, </a:t>
            </a:r>
            <a:r>
              <a:rPr lang="ru-RU" sz="1400" dirty="0" smtClean="0">
                <a:solidFill>
                  <a:srgbClr val="002060"/>
                </a:solidFill>
              </a:rPr>
              <a:t>млн.руб</a:t>
            </a:r>
            <a:r>
              <a:rPr lang="ru-RU" sz="1400" dirty="0">
                <a:solidFill>
                  <a:srgbClr val="002060"/>
                </a:solidFill>
              </a:rPr>
              <a:t>.</a:t>
            </a:r>
          </a:p>
        </c:rich>
      </c:tx>
      <c:layout>
        <c:manualLayout>
          <c:xMode val="edge"/>
          <c:yMode val="edge"/>
          <c:x val="0.15451934888331842"/>
          <c:y val="3.6454256040916448E-2"/>
        </c:manualLayout>
      </c:layout>
    </c:title>
    <c:plotArea>
      <c:layout>
        <c:manualLayout>
          <c:layoutTarget val="inner"/>
          <c:xMode val="edge"/>
          <c:yMode val="edge"/>
          <c:x val="0.18139587089729758"/>
          <c:y val="0.19291712332341734"/>
          <c:w val="0.49089898496483819"/>
          <c:h val="0.71328818955169349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Местный бюджет, млн. руб.</c:v>
                </c:pt>
              </c:strCache>
            </c:strRef>
          </c:tx>
          <c:dPt>
            <c:idx val="0"/>
            <c:spPr>
              <a:solidFill>
                <a:srgbClr val="ED8383"/>
              </a:solidFill>
            </c:spPr>
          </c:dPt>
          <c:dPt>
            <c:idx val="1"/>
            <c:spPr>
              <a:solidFill>
                <a:srgbClr val="2CB3CE"/>
              </a:solidFill>
            </c:spPr>
          </c:dPt>
          <c:dPt>
            <c:idx val="2"/>
            <c:spPr>
              <a:solidFill>
                <a:srgbClr val="8437C3"/>
              </a:solidFill>
            </c:spPr>
          </c:dPt>
          <c:dPt>
            <c:idx val="3"/>
            <c:spPr>
              <a:solidFill>
                <a:srgbClr val="92D050"/>
              </a:solidFill>
            </c:spPr>
          </c:dPt>
          <c:dPt>
            <c:idx val="4"/>
            <c:spPr>
              <a:solidFill>
                <a:schemeClr val="accent2"/>
              </a:solidFill>
            </c:spPr>
          </c:dPt>
          <c:dLbls>
            <c:dLbl>
              <c:idx val="0"/>
              <c:layout>
                <c:manualLayout>
                  <c:x val="3.3253715689584691E-2"/>
                  <c:y val="-3.7613903240958202E-2"/>
                </c:manualLayout>
              </c:layout>
              <c:showVal val="1"/>
            </c:dLbl>
            <c:dLbl>
              <c:idx val="1"/>
              <c:layout>
                <c:manualLayout>
                  <c:x val="-0.1271230972580398"/>
                  <c:y val="-2.0132821877772558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 smtClean="0"/>
                      <a:t>1</a:t>
                    </a:r>
                    <a:r>
                      <a:rPr lang="en-US" sz="1300" dirty="0" smtClean="0"/>
                      <a:t>6</a:t>
                    </a:r>
                    <a:r>
                      <a:rPr lang="ru-RU" sz="1300" dirty="0" smtClean="0"/>
                      <a:t>,</a:t>
                    </a:r>
                    <a:r>
                      <a:rPr lang="en-US" sz="1300" dirty="0" smtClean="0"/>
                      <a:t>0</a:t>
                    </a:r>
                    <a:r>
                      <a:rPr lang="ru-RU" sz="1300" dirty="0" smtClean="0"/>
                      <a:t>6</a:t>
                    </a:r>
                    <a:endParaRPr lang="en-US" sz="1300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-3.2842816812373075E-2"/>
                  <c:y val="-0.1260672720630447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 smtClean="0"/>
                      <a:t>1</a:t>
                    </a:r>
                    <a:r>
                      <a:rPr lang="en-US" dirty="0" smtClean="0"/>
                      <a:t>3</a:t>
                    </a:r>
                    <a:r>
                      <a:rPr lang="ru-RU" dirty="0" smtClean="0"/>
                      <a:t>,</a:t>
                    </a:r>
                    <a:r>
                      <a:rPr lang="en-US" dirty="0" smtClean="0"/>
                      <a:t>5</a:t>
                    </a:r>
                    <a:r>
                      <a:rPr lang="ru-RU" dirty="0" smtClean="0"/>
                      <a:t>2</a:t>
                    </a:r>
                    <a:endParaRPr lang="en-US" dirty="0"/>
                  </a:p>
                </c:rich>
              </c:tx>
              <c:showVal val="1"/>
            </c:dLbl>
            <c:dLbl>
              <c:idx val="3"/>
              <c:layout>
                <c:manualLayout>
                  <c:x val="-5.3126099980604427E-2"/>
                  <c:y val="-1.4229946244976774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 smtClean="0"/>
                      <a:t>1</a:t>
                    </a:r>
                    <a:r>
                      <a:rPr lang="en-US" dirty="0" smtClean="0"/>
                      <a:t>3</a:t>
                    </a:r>
                    <a:r>
                      <a:rPr lang="ru-RU" dirty="0" smtClean="0"/>
                      <a:t>,</a:t>
                    </a:r>
                    <a:r>
                      <a:rPr lang="en-US" dirty="0" smtClean="0"/>
                      <a:t>13</a:t>
                    </a:r>
                    <a:endParaRPr lang="en-US" dirty="0"/>
                  </a:p>
                </c:rich>
              </c:tx>
              <c:showVal val="1"/>
            </c:dLbl>
            <c:dLbl>
              <c:idx val="4"/>
              <c:layout>
                <c:manualLayout>
                  <c:x val="-2.8096827027376568E-2"/>
                  <c:y val="-2.3728667606074842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 smtClean="0"/>
                      <a:t>1</a:t>
                    </a:r>
                    <a:r>
                      <a:rPr lang="en-US" dirty="0" smtClean="0"/>
                      <a:t>8</a:t>
                    </a:r>
                    <a:r>
                      <a:rPr lang="ru-RU" dirty="0" smtClean="0"/>
                      <a:t>,</a:t>
                    </a:r>
                    <a:r>
                      <a:rPr lang="en-US" dirty="0" smtClean="0"/>
                      <a:t>8</a:t>
                    </a:r>
                    <a:r>
                      <a:rPr lang="ru-RU" dirty="0" smtClean="0"/>
                      <a:t>2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400"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Val val="1"/>
            <c:showLeaderLines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11.23</c:v>
                </c:pt>
                <c:pt idx="1">
                  <c:v>16.059999999999999</c:v>
                </c:pt>
                <c:pt idx="2">
                  <c:v>13.52</c:v>
                </c:pt>
                <c:pt idx="3">
                  <c:v>13.13</c:v>
                </c:pt>
                <c:pt idx="4">
                  <c:v>18.82</c:v>
                </c:pt>
              </c:numCache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0.72596708498854212"/>
          <c:y val="0.34781274463754597"/>
          <c:w val="0.12122091561487568"/>
          <c:h val="0.36041438338291526"/>
        </c:manualLayout>
      </c:layout>
      <c:txPr>
        <a:bodyPr/>
        <a:lstStyle/>
        <a:p>
          <a:pPr>
            <a:defRPr sz="1400"/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F62BB1-1816-4E08-A20A-CDD0602F45CD}" type="doc">
      <dgm:prSet loTypeId="urn:microsoft.com/office/officeart/2005/8/layout/vList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F1E3B97A-245C-4712-9A66-1D7F69CBA591}">
      <dgm:prSet custT="1"/>
      <dgm:spPr/>
      <dgm:t>
        <a:bodyPr/>
        <a:lstStyle/>
        <a:p>
          <a:pPr algn="ctr" rtl="0"/>
          <a:r>
            <a:rPr lang="ru-RU" sz="1400" dirty="0" smtClean="0">
              <a:solidFill>
                <a:srgbClr val="002060"/>
              </a:solidFill>
            </a:rPr>
            <a:t>За последние </a:t>
          </a:r>
          <a:r>
            <a:rPr lang="ru-RU" sz="1400" b="1" dirty="0" smtClean="0">
              <a:solidFill>
                <a:srgbClr val="002060"/>
              </a:solidFill>
            </a:rPr>
            <a:t>5</a:t>
          </a:r>
          <a:r>
            <a:rPr lang="ru-RU" sz="1400" dirty="0" smtClean="0">
              <a:solidFill>
                <a:srgbClr val="002060"/>
              </a:solidFill>
            </a:rPr>
            <a:t> лет доходы консолидированного бюджета </a:t>
          </a:r>
          <a:r>
            <a:rPr lang="ru-RU" sz="1400" dirty="0" err="1" smtClean="0">
              <a:solidFill>
                <a:srgbClr val="002060"/>
              </a:solidFill>
            </a:rPr>
            <a:t>Родинского</a:t>
          </a:r>
          <a:r>
            <a:rPr lang="ru-RU" sz="1400" dirty="0" smtClean="0">
              <a:solidFill>
                <a:srgbClr val="002060"/>
              </a:solidFill>
            </a:rPr>
            <a:t> района увеличились на </a:t>
          </a:r>
          <a:r>
            <a:rPr lang="ru-RU" sz="1400" b="1" dirty="0" smtClean="0">
              <a:solidFill>
                <a:srgbClr val="002060"/>
              </a:solidFill>
            </a:rPr>
            <a:t>68,48%</a:t>
          </a:r>
          <a:r>
            <a:rPr lang="ru-RU" sz="1400" dirty="0" smtClean="0">
              <a:solidFill>
                <a:srgbClr val="002060"/>
              </a:solidFill>
            </a:rPr>
            <a:t> с </a:t>
          </a:r>
          <a:r>
            <a:rPr lang="ru-RU" sz="1400" b="1" dirty="0" smtClean="0">
              <a:solidFill>
                <a:srgbClr val="002060"/>
              </a:solidFill>
            </a:rPr>
            <a:t>501,2</a:t>
          </a:r>
          <a:r>
            <a:rPr lang="ru-RU" sz="1400" dirty="0" smtClean="0">
              <a:solidFill>
                <a:srgbClr val="002060"/>
              </a:solidFill>
            </a:rPr>
            <a:t> млн. руб. до </a:t>
          </a:r>
          <a:r>
            <a:rPr lang="ru-RU" sz="1400" b="1" dirty="0" smtClean="0">
              <a:solidFill>
                <a:srgbClr val="002060"/>
              </a:solidFill>
            </a:rPr>
            <a:t>844,4</a:t>
          </a:r>
          <a:r>
            <a:rPr lang="ru-RU" sz="1400" dirty="0" smtClean="0">
              <a:solidFill>
                <a:srgbClr val="002060"/>
              </a:solidFill>
            </a:rPr>
            <a:t> млн. руб.</a:t>
          </a:r>
          <a:endParaRPr lang="ru-RU" sz="1400" dirty="0">
            <a:solidFill>
              <a:srgbClr val="002060"/>
            </a:solidFill>
          </a:endParaRPr>
        </a:p>
      </dgm:t>
    </dgm:pt>
    <dgm:pt modelId="{1FED191A-E7B1-48D3-8681-86FA6602251E}" type="parTrans" cxnId="{4E55E7F8-1661-41C3-BCEB-A99FEB99B312}">
      <dgm:prSet/>
      <dgm:spPr/>
      <dgm:t>
        <a:bodyPr/>
        <a:lstStyle/>
        <a:p>
          <a:endParaRPr lang="ru-RU"/>
        </a:p>
      </dgm:t>
    </dgm:pt>
    <dgm:pt modelId="{2486BBE9-5B73-4079-80F8-03D91A9D63B0}" type="sibTrans" cxnId="{4E55E7F8-1661-41C3-BCEB-A99FEB99B312}">
      <dgm:prSet/>
      <dgm:spPr/>
      <dgm:t>
        <a:bodyPr/>
        <a:lstStyle/>
        <a:p>
          <a:endParaRPr lang="ru-RU"/>
        </a:p>
      </dgm:t>
    </dgm:pt>
    <dgm:pt modelId="{05C9E11A-27AA-4486-AA39-2DD78567CEC4}">
      <dgm:prSet custT="1"/>
      <dgm:spPr/>
      <dgm:t>
        <a:bodyPr/>
        <a:lstStyle/>
        <a:p>
          <a:pPr algn="ctr" rtl="0"/>
          <a:r>
            <a:rPr lang="ru-RU" sz="1400" dirty="0" smtClean="0">
              <a:solidFill>
                <a:srgbClr val="002060"/>
              </a:solidFill>
            </a:rPr>
            <a:t>Расходы консолидированного бюджета </a:t>
          </a:r>
          <a:r>
            <a:rPr lang="ru-RU" sz="1400" dirty="0" err="1" smtClean="0">
              <a:solidFill>
                <a:srgbClr val="002060"/>
              </a:solidFill>
            </a:rPr>
            <a:t>Родинского</a:t>
          </a:r>
          <a:r>
            <a:rPr lang="ru-RU" sz="1400" dirty="0" smtClean="0">
              <a:solidFill>
                <a:srgbClr val="002060"/>
              </a:solidFill>
            </a:rPr>
            <a:t> района увеличились с </a:t>
          </a:r>
          <a:r>
            <a:rPr lang="ru-RU" sz="1400" b="1" dirty="0" smtClean="0">
              <a:solidFill>
                <a:srgbClr val="002060"/>
              </a:solidFill>
            </a:rPr>
            <a:t>501,9</a:t>
          </a:r>
          <a:r>
            <a:rPr lang="ru-RU" sz="1400" dirty="0" smtClean="0">
              <a:solidFill>
                <a:srgbClr val="002060"/>
              </a:solidFill>
            </a:rPr>
            <a:t> млн. руб. до </a:t>
          </a:r>
          <a:r>
            <a:rPr lang="ru-RU" sz="1400" b="1" dirty="0" smtClean="0">
              <a:solidFill>
                <a:srgbClr val="002060"/>
              </a:solidFill>
            </a:rPr>
            <a:t>830,6</a:t>
          </a:r>
          <a:r>
            <a:rPr lang="ru-RU" sz="1400" dirty="0" smtClean="0">
              <a:solidFill>
                <a:srgbClr val="002060"/>
              </a:solidFill>
            </a:rPr>
            <a:t> млн. руб. Рост составляет </a:t>
          </a:r>
          <a:r>
            <a:rPr lang="ru-RU" sz="1400" b="1" dirty="0" smtClean="0">
              <a:solidFill>
                <a:srgbClr val="002060"/>
              </a:solidFill>
            </a:rPr>
            <a:t>65,49%</a:t>
          </a:r>
          <a:r>
            <a:rPr lang="ru-RU" sz="1400" b="0" dirty="0" smtClean="0">
              <a:solidFill>
                <a:srgbClr val="002060"/>
              </a:solidFill>
            </a:rPr>
            <a:t>.</a:t>
          </a:r>
          <a:endParaRPr lang="ru-RU" sz="1400" b="1" dirty="0">
            <a:solidFill>
              <a:srgbClr val="002060"/>
            </a:solidFill>
          </a:endParaRPr>
        </a:p>
      </dgm:t>
    </dgm:pt>
    <dgm:pt modelId="{E466BBA9-DC12-4548-B21D-392326DCB20D}" type="parTrans" cxnId="{CBD7FC38-B183-41E1-BCDD-1EC5A797F56B}">
      <dgm:prSet/>
      <dgm:spPr/>
      <dgm:t>
        <a:bodyPr/>
        <a:lstStyle/>
        <a:p>
          <a:endParaRPr lang="ru-RU"/>
        </a:p>
      </dgm:t>
    </dgm:pt>
    <dgm:pt modelId="{2DFB1072-1628-4C79-910D-A00E49AEAA97}" type="sibTrans" cxnId="{CBD7FC38-B183-41E1-BCDD-1EC5A797F56B}">
      <dgm:prSet/>
      <dgm:spPr/>
      <dgm:t>
        <a:bodyPr/>
        <a:lstStyle/>
        <a:p>
          <a:endParaRPr lang="ru-RU"/>
        </a:p>
      </dgm:t>
    </dgm:pt>
    <dgm:pt modelId="{C15F72D0-A21A-44F1-B421-1294D748D3E1}" type="pres">
      <dgm:prSet presAssocID="{35F62BB1-1816-4E08-A20A-CDD0602F45C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85BD966-7C50-45F5-BCE6-23D38450ED82}" type="pres">
      <dgm:prSet presAssocID="{F1E3B97A-245C-4712-9A66-1D7F69CBA591}" presName="parentText" presStyleLbl="node1" presStyleIdx="0" presStyleCnt="2" custScaleY="110136" custLinFactNeighborY="-3846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AF57B7-0A63-4124-9DAB-BB133FDE6D02}" type="pres">
      <dgm:prSet presAssocID="{2486BBE9-5B73-4079-80F8-03D91A9D63B0}" presName="spacer" presStyleCnt="0"/>
      <dgm:spPr/>
    </dgm:pt>
    <dgm:pt modelId="{20C77B32-E258-4DC1-8159-8B0E859F6337}" type="pres">
      <dgm:prSet presAssocID="{05C9E11A-27AA-4486-AA39-2DD78567CEC4}" presName="parentText" presStyleLbl="node1" presStyleIdx="1" presStyleCnt="2" custScaleY="9714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BEB65A8-7A9A-41C1-8E7F-72F1271F637B}" type="presOf" srcId="{05C9E11A-27AA-4486-AA39-2DD78567CEC4}" destId="{20C77B32-E258-4DC1-8159-8B0E859F6337}" srcOrd="0" destOrd="0" presId="urn:microsoft.com/office/officeart/2005/8/layout/vList2"/>
    <dgm:cxn modelId="{E362AA0B-4EAE-4406-96E8-A7B6C08DF733}" type="presOf" srcId="{F1E3B97A-245C-4712-9A66-1D7F69CBA591}" destId="{285BD966-7C50-45F5-BCE6-23D38450ED82}" srcOrd="0" destOrd="0" presId="urn:microsoft.com/office/officeart/2005/8/layout/vList2"/>
    <dgm:cxn modelId="{CBD7FC38-B183-41E1-BCDD-1EC5A797F56B}" srcId="{35F62BB1-1816-4E08-A20A-CDD0602F45CD}" destId="{05C9E11A-27AA-4486-AA39-2DD78567CEC4}" srcOrd="1" destOrd="0" parTransId="{E466BBA9-DC12-4548-B21D-392326DCB20D}" sibTransId="{2DFB1072-1628-4C79-910D-A00E49AEAA97}"/>
    <dgm:cxn modelId="{4E55E7F8-1661-41C3-BCEB-A99FEB99B312}" srcId="{35F62BB1-1816-4E08-A20A-CDD0602F45CD}" destId="{F1E3B97A-245C-4712-9A66-1D7F69CBA591}" srcOrd="0" destOrd="0" parTransId="{1FED191A-E7B1-48D3-8681-86FA6602251E}" sibTransId="{2486BBE9-5B73-4079-80F8-03D91A9D63B0}"/>
    <dgm:cxn modelId="{0716E2C5-4C50-4658-A254-4E318C4345F8}" type="presOf" srcId="{35F62BB1-1816-4E08-A20A-CDD0602F45CD}" destId="{C15F72D0-A21A-44F1-B421-1294D748D3E1}" srcOrd="0" destOrd="0" presId="urn:microsoft.com/office/officeart/2005/8/layout/vList2"/>
    <dgm:cxn modelId="{801F0615-A091-4FC9-A432-FF33C9A34F2A}" type="presParOf" srcId="{C15F72D0-A21A-44F1-B421-1294D748D3E1}" destId="{285BD966-7C50-45F5-BCE6-23D38450ED82}" srcOrd="0" destOrd="0" presId="urn:microsoft.com/office/officeart/2005/8/layout/vList2"/>
    <dgm:cxn modelId="{BE842D2A-42D6-4FD9-B615-AEA9297F0B67}" type="presParOf" srcId="{C15F72D0-A21A-44F1-B421-1294D748D3E1}" destId="{18AF57B7-0A63-4124-9DAB-BB133FDE6D02}" srcOrd="1" destOrd="0" presId="urn:microsoft.com/office/officeart/2005/8/layout/vList2"/>
    <dgm:cxn modelId="{A4116AB2-7569-47A4-9E2F-DABD71988388}" type="presParOf" srcId="{C15F72D0-A21A-44F1-B421-1294D748D3E1}" destId="{20C77B32-E258-4DC1-8159-8B0E859F6337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34281B9-D1EB-4FFD-95C7-4BF4674103A5}" type="doc">
      <dgm:prSet loTypeId="urn:microsoft.com/office/officeart/2005/8/layout/vList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487DF2CC-53E2-42CA-AFE7-2BF8BEC5C3F5}">
      <dgm:prSet custT="1"/>
      <dgm:spPr/>
      <dgm:t>
        <a:bodyPr/>
        <a:lstStyle/>
        <a:p>
          <a:pPr algn="ctr" rtl="0"/>
          <a:r>
            <a:rPr lang="ru-RU" sz="1400" dirty="0" smtClean="0">
              <a:solidFill>
                <a:srgbClr val="002060"/>
              </a:solidFill>
            </a:rPr>
            <a:t>За последние </a:t>
          </a:r>
          <a:r>
            <a:rPr lang="ru-RU" sz="1400" b="1" dirty="0" smtClean="0">
              <a:solidFill>
                <a:srgbClr val="002060"/>
              </a:solidFill>
            </a:rPr>
            <a:t>5</a:t>
          </a:r>
          <a:r>
            <a:rPr lang="ru-RU" sz="1400" dirty="0" smtClean="0">
              <a:solidFill>
                <a:srgbClr val="002060"/>
              </a:solidFill>
            </a:rPr>
            <a:t> лет доходы районного бюджета </a:t>
          </a:r>
          <a:r>
            <a:rPr lang="ru-RU" sz="1400" dirty="0" err="1" smtClean="0">
              <a:solidFill>
                <a:srgbClr val="002060"/>
              </a:solidFill>
            </a:rPr>
            <a:t>Родинского</a:t>
          </a:r>
          <a:r>
            <a:rPr lang="ru-RU" sz="1400" dirty="0" smtClean="0">
              <a:solidFill>
                <a:srgbClr val="002060"/>
              </a:solidFill>
            </a:rPr>
            <a:t> района увеличились с </a:t>
          </a:r>
          <a:r>
            <a:rPr lang="ru-RU" sz="1400" b="1" dirty="0" smtClean="0">
              <a:solidFill>
                <a:srgbClr val="002060"/>
              </a:solidFill>
            </a:rPr>
            <a:t>483,3</a:t>
          </a:r>
          <a:r>
            <a:rPr lang="ru-RU" sz="1400" dirty="0" smtClean="0">
              <a:solidFill>
                <a:srgbClr val="002060"/>
              </a:solidFill>
            </a:rPr>
            <a:t> млн. руб. до </a:t>
          </a:r>
          <a:r>
            <a:rPr lang="ru-RU" sz="1400" b="1" dirty="0" smtClean="0">
              <a:solidFill>
                <a:srgbClr val="002060"/>
              </a:solidFill>
            </a:rPr>
            <a:t>811,4</a:t>
          </a:r>
          <a:r>
            <a:rPr lang="ru-RU" sz="1400" dirty="0" smtClean="0">
              <a:solidFill>
                <a:srgbClr val="002060"/>
              </a:solidFill>
            </a:rPr>
            <a:t> млн. руб. Рост составил </a:t>
          </a:r>
          <a:r>
            <a:rPr lang="ru-RU" sz="1400" b="1" dirty="0" smtClean="0">
              <a:solidFill>
                <a:srgbClr val="002060"/>
              </a:solidFill>
            </a:rPr>
            <a:t>67,89%</a:t>
          </a:r>
          <a:r>
            <a:rPr lang="ru-RU" sz="1400" dirty="0" smtClean="0">
              <a:solidFill>
                <a:srgbClr val="002060"/>
              </a:solidFill>
            </a:rPr>
            <a:t>.</a:t>
          </a:r>
          <a:endParaRPr lang="ru-RU" sz="1400" dirty="0">
            <a:solidFill>
              <a:srgbClr val="002060"/>
            </a:solidFill>
          </a:endParaRPr>
        </a:p>
      </dgm:t>
    </dgm:pt>
    <dgm:pt modelId="{28BFA166-76C9-4CC0-8DF3-B05CB8E62B8C}" type="parTrans" cxnId="{FCABA6A8-F614-4A5F-94B8-DF3646DFC1FC}">
      <dgm:prSet/>
      <dgm:spPr/>
      <dgm:t>
        <a:bodyPr/>
        <a:lstStyle/>
        <a:p>
          <a:endParaRPr lang="ru-RU"/>
        </a:p>
      </dgm:t>
    </dgm:pt>
    <dgm:pt modelId="{42AAF1A7-6148-4C8B-9433-519D60FD6207}" type="sibTrans" cxnId="{FCABA6A8-F614-4A5F-94B8-DF3646DFC1FC}">
      <dgm:prSet/>
      <dgm:spPr/>
      <dgm:t>
        <a:bodyPr/>
        <a:lstStyle/>
        <a:p>
          <a:endParaRPr lang="ru-RU"/>
        </a:p>
      </dgm:t>
    </dgm:pt>
    <dgm:pt modelId="{5288BC86-A7BF-4CDF-89FA-30B952B4DE75}">
      <dgm:prSet custT="1"/>
      <dgm:spPr/>
      <dgm:t>
        <a:bodyPr/>
        <a:lstStyle/>
        <a:p>
          <a:pPr algn="ctr" rtl="0"/>
          <a:r>
            <a:rPr lang="ru-RU" sz="1400" dirty="0" smtClean="0">
              <a:solidFill>
                <a:srgbClr val="002060"/>
              </a:solidFill>
            </a:rPr>
            <a:t>Расходы</a:t>
          </a:r>
          <a:r>
            <a:rPr lang="ru-RU" sz="1400" baseline="0" dirty="0" smtClean="0">
              <a:solidFill>
                <a:srgbClr val="002060"/>
              </a:solidFill>
            </a:rPr>
            <a:t> районного бюджета </a:t>
          </a:r>
          <a:r>
            <a:rPr lang="ru-RU" sz="1400" baseline="0" dirty="0" err="1" smtClean="0">
              <a:solidFill>
                <a:srgbClr val="002060"/>
              </a:solidFill>
            </a:rPr>
            <a:t>Родинского</a:t>
          </a:r>
          <a:r>
            <a:rPr lang="ru-RU" sz="1400" baseline="0" dirty="0" smtClean="0">
              <a:solidFill>
                <a:srgbClr val="002060"/>
              </a:solidFill>
            </a:rPr>
            <a:t> района увеличились на </a:t>
          </a:r>
          <a:r>
            <a:rPr lang="ru-RU" sz="1400" b="1" baseline="0" dirty="0" smtClean="0">
              <a:solidFill>
                <a:srgbClr val="002060"/>
              </a:solidFill>
            </a:rPr>
            <a:t>65,14%</a:t>
          </a:r>
          <a:r>
            <a:rPr lang="ru-RU" sz="1400" baseline="0" dirty="0" smtClean="0">
              <a:solidFill>
                <a:srgbClr val="002060"/>
              </a:solidFill>
            </a:rPr>
            <a:t> с </a:t>
          </a:r>
          <a:r>
            <a:rPr lang="ru-RU" sz="1400" b="1" baseline="0" dirty="0" smtClean="0">
              <a:solidFill>
                <a:srgbClr val="002060"/>
              </a:solidFill>
            </a:rPr>
            <a:t>483,3</a:t>
          </a:r>
          <a:r>
            <a:rPr lang="ru-RU" sz="1400" baseline="0" dirty="0" smtClean="0">
              <a:solidFill>
                <a:srgbClr val="002060"/>
              </a:solidFill>
            </a:rPr>
            <a:t> млн. руб. до </a:t>
          </a:r>
          <a:r>
            <a:rPr lang="ru-RU" sz="1400" b="1" baseline="0" dirty="0" smtClean="0">
              <a:solidFill>
                <a:srgbClr val="002060"/>
              </a:solidFill>
            </a:rPr>
            <a:t>798,1</a:t>
          </a:r>
          <a:r>
            <a:rPr lang="ru-RU" sz="1400" baseline="0" dirty="0" smtClean="0">
              <a:solidFill>
                <a:srgbClr val="002060"/>
              </a:solidFill>
            </a:rPr>
            <a:t> млн. руб.</a:t>
          </a:r>
          <a:endParaRPr lang="ru-RU" sz="1400" dirty="0">
            <a:solidFill>
              <a:srgbClr val="002060"/>
            </a:solidFill>
          </a:endParaRPr>
        </a:p>
      </dgm:t>
    </dgm:pt>
    <dgm:pt modelId="{EF266281-8E99-4DB0-9E71-67CD2D2A7DB8}" type="parTrans" cxnId="{6B552AFA-46FE-47F0-9160-E95EE5639A96}">
      <dgm:prSet/>
      <dgm:spPr/>
      <dgm:t>
        <a:bodyPr/>
        <a:lstStyle/>
        <a:p>
          <a:endParaRPr lang="ru-RU"/>
        </a:p>
      </dgm:t>
    </dgm:pt>
    <dgm:pt modelId="{227E181D-DA56-40D6-B736-3379A85E578C}" type="sibTrans" cxnId="{6B552AFA-46FE-47F0-9160-E95EE5639A96}">
      <dgm:prSet/>
      <dgm:spPr/>
      <dgm:t>
        <a:bodyPr/>
        <a:lstStyle/>
        <a:p>
          <a:endParaRPr lang="ru-RU"/>
        </a:p>
      </dgm:t>
    </dgm:pt>
    <dgm:pt modelId="{BEC53A8C-1BB6-4B86-B585-58845AB5548C}" type="pres">
      <dgm:prSet presAssocID="{234281B9-D1EB-4FFD-95C7-4BF4674103A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E572948-18CA-4EAE-BF7A-5BB75E8BA789}" type="pres">
      <dgm:prSet presAssocID="{487DF2CC-53E2-42CA-AFE7-2BF8BEC5C3F5}" presName="parentText" presStyleLbl="node1" presStyleIdx="0" presStyleCnt="2" custScaleY="103245" custLinFactNeighborY="-7377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2BF82D-788B-4150-9088-84A7041CCD66}" type="pres">
      <dgm:prSet presAssocID="{42AAF1A7-6148-4C8B-9433-519D60FD6207}" presName="spacer" presStyleCnt="0"/>
      <dgm:spPr/>
    </dgm:pt>
    <dgm:pt modelId="{72B493DC-CB70-4802-AAC8-87BF403748F4}" type="pres">
      <dgm:prSet presAssocID="{5288BC86-A7BF-4CDF-89FA-30B952B4DE75}" presName="parentText" presStyleLbl="node1" presStyleIdx="1" presStyleCnt="2" custLinFactNeighborY="-5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09F4246-C20D-4017-B0A4-868AD878102F}" type="presOf" srcId="{487DF2CC-53E2-42CA-AFE7-2BF8BEC5C3F5}" destId="{CE572948-18CA-4EAE-BF7A-5BB75E8BA789}" srcOrd="0" destOrd="0" presId="urn:microsoft.com/office/officeart/2005/8/layout/vList2"/>
    <dgm:cxn modelId="{4C8418C9-8963-463A-9C3A-7CEF1B6D096B}" type="presOf" srcId="{5288BC86-A7BF-4CDF-89FA-30B952B4DE75}" destId="{72B493DC-CB70-4802-AAC8-87BF403748F4}" srcOrd="0" destOrd="0" presId="urn:microsoft.com/office/officeart/2005/8/layout/vList2"/>
    <dgm:cxn modelId="{6B552AFA-46FE-47F0-9160-E95EE5639A96}" srcId="{234281B9-D1EB-4FFD-95C7-4BF4674103A5}" destId="{5288BC86-A7BF-4CDF-89FA-30B952B4DE75}" srcOrd="1" destOrd="0" parTransId="{EF266281-8E99-4DB0-9E71-67CD2D2A7DB8}" sibTransId="{227E181D-DA56-40D6-B736-3379A85E578C}"/>
    <dgm:cxn modelId="{79372FC9-7EFE-4207-B88E-91F257A38239}" type="presOf" srcId="{234281B9-D1EB-4FFD-95C7-4BF4674103A5}" destId="{BEC53A8C-1BB6-4B86-B585-58845AB5548C}" srcOrd="0" destOrd="0" presId="urn:microsoft.com/office/officeart/2005/8/layout/vList2"/>
    <dgm:cxn modelId="{FCABA6A8-F614-4A5F-94B8-DF3646DFC1FC}" srcId="{234281B9-D1EB-4FFD-95C7-4BF4674103A5}" destId="{487DF2CC-53E2-42CA-AFE7-2BF8BEC5C3F5}" srcOrd="0" destOrd="0" parTransId="{28BFA166-76C9-4CC0-8DF3-B05CB8E62B8C}" sibTransId="{42AAF1A7-6148-4C8B-9433-519D60FD6207}"/>
    <dgm:cxn modelId="{63E0F8A5-63AE-40F3-BACE-38FE3F270A67}" type="presParOf" srcId="{BEC53A8C-1BB6-4B86-B585-58845AB5548C}" destId="{CE572948-18CA-4EAE-BF7A-5BB75E8BA789}" srcOrd="0" destOrd="0" presId="urn:microsoft.com/office/officeart/2005/8/layout/vList2"/>
    <dgm:cxn modelId="{5FAF9C61-507B-4F1A-8D92-F1D002270919}" type="presParOf" srcId="{BEC53A8C-1BB6-4B86-B585-58845AB5548C}" destId="{AC2BF82D-788B-4150-9088-84A7041CCD66}" srcOrd="1" destOrd="0" presId="urn:microsoft.com/office/officeart/2005/8/layout/vList2"/>
    <dgm:cxn modelId="{DD7DC468-9C5D-4471-9222-3597531E6CA4}" type="presParOf" srcId="{BEC53A8C-1BB6-4B86-B585-58845AB5548C}" destId="{72B493DC-CB70-4802-AAC8-87BF403748F4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FDC5B3F-1281-4FB0-80C1-34EF0F495185}" type="doc">
      <dgm:prSet loTypeId="urn:microsoft.com/office/officeart/2005/8/layout/arrow4" loCatId="relationship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86CD8AA0-3AE2-4A3F-BB10-E069FFB7C42B}">
      <dgm:prSet custT="1"/>
      <dgm:spPr/>
      <dgm:t>
        <a:bodyPr/>
        <a:lstStyle/>
        <a:p>
          <a:pPr rtl="0">
            <a:spcAft>
              <a:spcPts val="0"/>
            </a:spcAft>
          </a:pPr>
          <a:endParaRPr lang="ru-RU" sz="1600" dirty="0" smtClean="0">
            <a:solidFill>
              <a:srgbClr val="002060"/>
            </a:solidFill>
          </a:endParaRPr>
        </a:p>
        <a:p>
          <a:pPr rtl="0">
            <a:spcAft>
              <a:spcPts val="0"/>
            </a:spcAft>
          </a:pPr>
          <a:r>
            <a:rPr lang="ru-RU" sz="1600" dirty="0" smtClean="0">
              <a:solidFill>
                <a:srgbClr val="002060"/>
              </a:solidFill>
            </a:rPr>
            <a:t>Доходы </a:t>
          </a:r>
        </a:p>
        <a:p>
          <a:pPr rtl="0">
            <a:spcAft>
              <a:spcPts val="0"/>
            </a:spcAft>
          </a:pPr>
          <a:r>
            <a:rPr lang="ru-RU" sz="1600" dirty="0" smtClean="0">
              <a:solidFill>
                <a:srgbClr val="002060"/>
              </a:solidFill>
            </a:rPr>
            <a:t>районного </a:t>
          </a:r>
        </a:p>
        <a:p>
          <a:pPr rtl="0">
            <a:spcAft>
              <a:spcPts val="0"/>
            </a:spcAft>
          </a:pPr>
          <a:r>
            <a:rPr lang="ru-RU" sz="1600" dirty="0" smtClean="0">
              <a:solidFill>
                <a:srgbClr val="002060"/>
              </a:solidFill>
            </a:rPr>
            <a:t>бюджета в </a:t>
          </a:r>
          <a:r>
            <a:rPr lang="ru-RU" sz="1600" b="1" dirty="0" smtClean="0">
              <a:solidFill>
                <a:srgbClr val="002060"/>
              </a:solidFill>
            </a:rPr>
            <a:t>2022 </a:t>
          </a:r>
          <a:r>
            <a:rPr lang="ru-RU" sz="1600" dirty="0" smtClean="0">
              <a:solidFill>
                <a:srgbClr val="002060"/>
              </a:solidFill>
            </a:rPr>
            <a:t>году по сравнению </a:t>
          </a:r>
        </a:p>
        <a:p>
          <a:pPr rtl="0">
            <a:spcAft>
              <a:spcPts val="0"/>
            </a:spcAft>
          </a:pPr>
          <a:r>
            <a:rPr lang="ru-RU" sz="1600" dirty="0" smtClean="0">
              <a:solidFill>
                <a:srgbClr val="002060"/>
              </a:solidFill>
            </a:rPr>
            <a:t>с </a:t>
          </a:r>
          <a:r>
            <a:rPr lang="ru-RU" sz="1600" b="1" dirty="0" smtClean="0">
              <a:solidFill>
                <a:srgbClr val="002060"/>
              </a:solidFill>
            </a:rPr>
            <a:t>2021</a:t>
          </a:r>
          <a:r>
            <a:rPr lang="ru-RU" sz="1600" dirty="0" smtClean="0">
              <a:solidFill>
                <a:srgbClr val="002060"/>
              </a:solidFill>
            </a:rPr>
            <a:t> годом увеличились на </a:t>
          </a:r>
          <a:r>
            <a:rPr lang="ru-RU" sz="1600" b="1" dirty="0" smtClean="0">
              <a:solidFill>
                <a:srgbClr val="002060"/>
              </a:solidFill>
            </a:rPr>
            <a:t>227,30</a:t>
          </a:r>
          <a:r>
            <a:rPr lang="ru-RU" sz="1600" dirty="0" smtClean="0">
              <a:solidFill>
                <a:srgbClr val="002060"/>
              </a:solidFill>
            </a:rPr>
            <a:t> млн. руб. или на </a:t>
          </a:r>
          <a:r>
            <a:rPr lang="ru-RU" sz="1600" b="1" dirty="0" smtClean="0">
              <a:solidFill>
                <a:srgbClr val="002060"/>
              </a:solidFill>
            </a:rPr>
            <a:t>38,91%.</a:t>
          </a:r>
          <a:endParaRPr lang="ru-RU" sz="1600" dirty="0">
            <a:solidFill>
              <a:srgbClr val="002060"/>
            </a:solidFill>
          </a:endParaRPr>
        </a:p>
      </dgm:t>
    </dgm:pt>
    <dgm:pt modelId="{10E2AFF2-F556-422B-AC9F-B9F028F73064}" type="parTrans" cxnId="{A90885B8-9243-40CC-9032-1B6008EEA6A7}">
      <dgm:prSet/>
      <dgm:spPr/>
      <dgm:t>
        <a:bodyPr/>
        <a:lstStyle/>
        <a:p>
          <a:endParaRPr lang="ru-RU"/>
        </a:p>
      </dgm:t>
    </dgm:pt>
    <dgm:pt modelId="{A03E635D-FEAA-4688-8056-CF89C57F4CD3}" type="sibTrans" cxnId="{A90885B8-9243-40CC-9032-1B6008EEA6A7}">
      <dgm:prSet/>
      <dgm:spPr/>
      <dgm:t>
        <a:bodyPr/>
        <a:lstStyle/>
        <a:p>
          <a:endParaRPr lang="ru-RU"/>
        </a:p>
      </dgm:t>
    </dgm:pt>
    <dgm:pt modelId="{57F5E62C-395B-482C-8305-79B7A832906F}" type="pres">
      <dgm:prSet presAssocID="{FFDC5B3F-1281-4FB0-80C1-34EF0F495185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91DFBEC-55F9-45F5-BCF6-F21E3C097BE8}" type="pres">
      <dgm:prSet presAssocID="{86CD8AA0-3AE2-4A3F-BB10-E069FFB7C42B}" presName="upArrow" presStyleLbl="node1" presStyleIdx="0" presStyleCnt="1" custScaleX="106042"/>
      <dgm:spPr>
        <a:solidFill>
          <a:srgbClr val="ED8383"/>
        </a:solidFill>
      </dgm:spPr>
      <dgm:t>
        <a:bodyPr/>
        <a:lstStyle/>
        <a:p>
          <a:endParaRPr lang="ru-RU"/>
        </a:p>
      </dgm:t>
    </dgm:pt>
    <dgm:pt modelId="{89547AF5-C2C2-4D04-8323-AC700ACD2AB0}" type="pres">
      <dgm:prSet presAssocID="{86CD8AA0-3AE2-4A3F-BB10-E069FFB7C42B}" presName="upArrowText" presStyleLbl="revTx" presStyleIdx="0" presStyleCnt="1" custScaleX="10895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314FD43-2D23-4FAC-BE94-5335A1A9ABF7}" type="presOf" srcId="{86CD8AA0-3AE2-4A3F-BB10-E069FFB7C42B}" destId="{89547AF5-C2C2-4D04-8323-AC700ACD2AB0}" srcOrd="0" destOrd="0" presId="urn:microsoft.com/office/officeart/2005/8/layout/arrow4"/>
    <dgm:cxn modelId="{4A791272-FFB1-4B73-AA55-4372FFBE1148}" type="presOf" srcId="{FFDC5B3F-1281-4FB0-80C1-34EF0F495185}" destId="{57F5E62C-395B-482C-8305-79B7A832906F}" srcOrd="0" destOrd="0" presId="urn:microsoft.com/office/officeart/2005/8/layout/arrow4"/>
    <dgm:cxn modelId="{A90885B8-9243-40CC-9032-1B6008EEA6A7}" srcId="{FFDC5B3F-1281-4FB0-80C1-34EF0F495185}" destId="{86CD8AA0-3AE2-4A3F-BB10-E069FFB7C42B}" srcOrd="0" destOrd="0" parTransId="{10E2AFF2-F556-422B-AC9F-B9F028F73064}" sibTransId="{A03E635D-FEAA-4688-8056-CF89C57F4CD3}"/>
    <dgm:cxn modelId="{9A45AE24-2D6D-438F-84B5-4E154E357A8C}" type="presParOf" srcId="{57F5E62C-395B-482C-8305-79B7A832906F}" destId="{991DFBEC-55F9-45F5-BCF6-F21E3C097BE8}" srcOrd="0" destOrd="0" presId="urn:microsoft.com/office/officeart/2005/8/layout/arrow4"/>
    <dgm:cxn modelId="{E288707E-FAC5-43CF-ACDF-540B554B398F}" type="presParOf" srcId="{57F5E62C-395B-482C-8305-79B7A832906F}" destId="{89547AF5-C2C2-4D04-8323-AC700ACD2AB0}" srcOrd="1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85BD966-7C50-45F5-BCE6-23D38450ED82}">
      <dsp:nvSpPr>
        <dsp:cNvPr id="0" name=""/>
        <dsp:cNvSpPr/>
      </dsp:nvSpPr>
      <dsp:spPr>
        <a:xfrm>
          <a:off x="0" y="291247"/>
          <a:ext cx="2808312" cy="146577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2060"/>
              </a:solidFill>
            </a:rPr>
            <a:t>За последние </a:t>
          </a:r>
          <a:r>
            <a:rPr lang="ru-RU" sz="1400" b="1" kern="1200" dirty="0" smtClean="0">
              <a:solidFill>
                <a:srgbClr val="002060"/>
              </a:solidFill>
            </a:rPr>
            <a:t>5</a:t>
          </a:r>
          <a:r>
            <a:rPr lang="ru-RU" sz="1400" kern="1200" dirty="0" smtClean="0">
              <a:solidFill>
                <a:srgbClr val="002060"/>
              </a:solidFill>
            </a:rPr>
            <a:t> лет доходы консолидированного бюджета </a:t>
          </a:r>
          <a:r>
            <a:rPr lang="ru-RU" sz="1400" kern="1200" dirty="0" err="1" smtClean="0">
              <a:solidFill>
                <a:srgbClr val="002060"/>
              </a:solidFill>
            </a:rPr>
            <a:t>Родинского</a:t>
          </a:r>
          <a:r>
            <a:rPr lang="ru-RU" sz="1400" kern="1200" dirty="0" smtClean="0">
              <a:solidFill>
                <a:srgbClr val="002060"/>
              </a:solidFill>
            </a:rPr>
            <a:t> района увеличились на </a:t>
          </a:r>
          <a:r>
            <a:rPr lang="ru-RU" sz="1400" b="1" kern="1200" dirty="0" smtClean="0">
              <a:solidFill>
                <a:srgbClr val="002060"/>
              </a:solidFill>
            </a:rPr>
            <a:t>68,48%</a:t>
          </a:r>
          <a:r>
            <a:rPr lang="ru-RU" sz="1400" kern="1200" dirty="0" smtClean="0">
              <a:solidFill>
                <a:srgbClr val="002060"/>
              </a:solidFill>
            </a:rPr>
            <a:t> с </a:t>
          </a:r>
          <a:r>
            <a:rPr lang="ru-RU" sz="1400" b="1" kern="1200" dirty="0" smtClean="0">
              <a:solidFill>
                <a:srgbClr val="002060"/>
              </a:solidFill>
            </a:rPr>
            <a:t>501,2</a:t>
          </a:r>
          <a:r>
            <a:rPr lang="ru-RU" sz="1400" kern="1200" dirty="0" smtClean="0">
              <a:solidFill>
                <a:srgbClr val="002060"/>
              </a:solidFill>
            </a:rPr>
            <a:t> млн. руб. до </a:t>
          </a:r>
          <a:r>
            <a:rPr lang="ru-RU" sz="1400" b="1" kern="1200" dirty="0" smtClean="0">
              <a:solidFill>
                <a:srgbClr val="002060"/>
              </a:solidFill>
            </a:rPr>
            <a:t>844,4</a:t>
          </a:r>
          <a:r>
            <a:rPr lang="ru-RU" sz="1400" kern="1200" dirty="0" smtClean="0">
              <a:solidFill>
                <a:srgbClr val="002060"/>
              </a:solidFill>
            </a:rPr>
            <a:t> млн. руб.</a:t>
          </a:r>
          <a:endParaRPr lang="ru-RU" sz="1400" kern="1200" dirty="0">
            <a:solidFill>
              <a:srgbClr val="002060"/>
            </a:solidFill>
          </a:endParaRPr>
        </a:p>
      </dsp:txBody>
      <dsp:txXfrm>
        <a:off x="0" y="291247"/>
        <a:ext cx="2808312" cy="1465772"/>
      </dsp:txXfrm>
    </dsp:sp>
    <dsp:sp modelId="{20C77B32-E258-4DC1-8159-8B0E859F6337}">
      <dsp:nvSpPr>
        <dsp:cNvPr id="0" name=""/>
        <dsp:cNvSpPr/>
      </dsp:nvSpPr>
      <dsp:spPr>
        <a:xfrm>
          <a:off x="0" y="2016224"/>
          <a:ext cx="2808312" cy="129293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2060"/>
              </a:solidFill>
            </a:rPr>
            <a:t>Расходы консолидированного бюджета </a:t>
          </a:r>
          <a:r>
            <a:rPr lang="ru-RU" sz="1400" kern="1200" dirty="0" err="1" smtClean="0">
              <a:solidFill>
                <a:srgbClr val="002060"/>
              </a:solidFill>
            </a:rPr>
            <a:t>Родинского</a:t>
          </a:r>
          <a:r>
            <a:rPr lang="ru-RU" sz="1400" kern="1200" dirty="0" smtClean="0">
              <a:solidFill>
                <a:srgbClr val="002060"/>
              </a:solidFill>
            </a:rPr>
            <a:t> района увеличились с </a:t>
          </a:r>
          <a:r>
            <a:rPr lang="ru-RU" sz="1400" b="1" kern="1200" dirty="0" smtClean="0">
              <a:solidFill>
                <a:srgbClr val="002060"/>
              </a:solidFill>
            </a:rPr>
            <a:t>501,9</a:t>
          </a:r>
          <a:r>
            <a:rPr lang="ru-RU" sz="1400" kern="1200" dirty="0" smtClean="0">
              <a:solidFill>
                <a:srgbClr val="002060"/>
              </a:solidFill>
            </a:rPr>
            <a:t> млн. руб. до </a:t>
          </a:r>
          <a:r>
            <a:rPr lang="ru-RU" sz="1400" b="1" kern="1200" dirty="0" smtClean="0">
              <a:solidFill>
                <a:srgbClr val="002060"/>
              </a:solidFill>
            </a:rPr>
            <a:t>830,6</a:t>
          </a:r>
          <a:r>
            <a:rPr lang="ru-RU" sz="1400" kern="1200" dirty="0" smtClean="0">
              <a:solidFill>
                <a:srgbClr val="002060"/>
              </a:solidFill>
            </a:rPr>
            <a:t> млн. руб. Рост составляет </a:t>
          </a:r>
          <a:r>
            <a:rPr lang="ru-RU" sz="1400" b="1" kern="1200" dirty="0" smtClean="0">
              <a:solidFill>
                <a:srgbClr val="002060"/>
              </a:solidFill>
            </a:rPr>
            <a:t>65,49%</a:t>
          </a:r>
          <a:r>
            <a:rPr lang="ru-RU" sz="1400" b="0" kern="1200" dirty="0" smtClean="0">
              <a:solidFill>
                <a:srgbClr val="002060"/>
              </a:solidFill>
            </a:rPr>
            <a:t>.</a:t>
          </a:r>
          <a:endParaRPr lang="ru-RU" sz="1400" b="1" kern="1200" dirty="0">
            <a:solidFill>
              <a:srgbClr val="002060"/>
            </a:solidFill>
          </a:endParaRPr>
        </a:p>
      </dsp:txBody>
      <dsp:txXfrm>
        <a:off x="0" y="2016224"/>
        <a:ext cx="2808312" cy="1292931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E572948-18CA-4EAE-BF7A-5BB75E8BA789}">
      <dsp:nvSpPr>
        <dsp:cNvPr id="0" name=""/>
        <dsp:cNvSpPr/>
      </dsp:nvSpPr>
      <dsp:spPr>
        <a:xfrm>
          <a:off x="0" y="288032"/>
          <a:ext cx="2736304" cy="137406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2060"/>
              </a:solidFill>
            </a:rPr>
            <a:t>За последние </a:t>
          </a:r>
          <a:r>
            <a:rPr lang="ru-RU" sz="1400" b="1" kern="1200" dirty="0" smtClean="0">
              <a:solidFill>
                <a:srgbClr val="002060"/>
              </a:solidFill>
            </a:rPr>
            <a:t>5</a:t>
          </a:r>
          <a:r>
            <a:rPr lang="ru-RU" sz="1400" kern="1200" dirty="0" smtClean="0">
              <a:solidFill>
                <a:srgbClr val="002060"/>
              </a:solidFill>
            </a:rPr>
            <a:t> лет доходы районного бюджета </a:t>
          </a:r>
          <a:r>
            <a:rPr lang="ru-RU" sz="1400" kern="1200" dirty="0" err="1" smtClean="0">
              <a:solidFill>
                <a:srgbClr val="002060"/>
              </a:solidFill>
            </a:rPr>
            <a:t>Родинского</a:t>
          </a:r>
          <a:r>
            <a:rPr lang="ru-RU" sz="1400" kern="1200" dirty="0" smtClean="0">
              <a:solidFill>
                <a:srgbClr val="002060"/>
              </a:solidFill>
            </a:rPr>
            <a:t> района увеличились с </a:t>
          </a:r>
          <a:r>
            <a:rPr lang="ru-RU" sz="1400" b="1" kern="1200" dirty="0" smtClean="0">
              <a:solidFill>
                <a:srgbClr val="002060"/>
              </a:solidFill>
            </a:rPr>
            <a:t>483,3</a:t>
          </a:r>
          <a:r>
            <a:rPr lang="ru-RU" sz="1400" kern="1200" dirty="0" smtClean="0">
              <a:solidFill>
                <a:srgbClr val="002060"/>
              </a:solidFill>
            </a:rPr>
            <a:t> млн. руб. до </a:t>
          </a:r>
          <a:r>
            <a:rPr lang="ru-RU" sz="1400" b="1" kern="1200" dirty="0" smtClean="0">
              <a:solidFill>
                <a:srgbClr val="002060"/>
              </a:solidFill>
            </a:rPr>
            <a:t>811,4</a:t>
          </a:r>
          <a:r>
            <a:rPr lang="ru-RU" sz="1400" kern="1200" dirty="0" smtClean="0">
              <a:solidFill>
                <a:srgbClr val="002060"/>
              </a:solidFill>
            </a:rPr>
            <a:t> млн. руб. Рост составил </a:t>
          </a:r>
          <a:r>
            <a:rPr lang="ru-RU" sz="1400" b="1" kern="1200" dirty="0" smtClean="0">
              <a:solidFill>
                <a:srgbClr val="002060"/>
              </a:solidFill>
            </a:rPr>
            <a:t>67,89%</a:t>
          </a:r>
          <a:r>
            <a:rPr lang="ru-RU" sz="1400" kern="1200" dirty="0" smtClean="0">
              <a:solidFill>
                <a:srgbClr val="002060"/>
              </a:solidFill>
            </a:rPr>
            <a:t>.</a:t>
          </a:r>
          <a:endParaRPr lang="ru-RU" sz="1400" kern="1200" dirty="0">
            <a:solidFill>
              <a:srgbClr val="002060"/>
            </a:solidFill>
          </a:endParaRPr>
        </a:p>
      </dsp:txBody>
      <dsp:txXfrm>
        <a:off x="0" y="288032"/>
        <a:ext cx="2736304" cy="1374061"/>
      </dsp:txXfrm>
    </dsp:sp>
    <dsp:sp modelId="{72B493DC-CB70-4802-AAC8-87BF403748F4}">
      <dsp:nvSpPr>
        <dsp:cNvPr id="0" name=""/>
        <dsp:cNvSpPr/>
      </dsp:nvSpPr>
      <dsp:spPr>
        <a:xfrm>
          <a:off x="0" y="1893801"/>
          <a:ext cx="2736304" cy="133087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2060"/>
              </a:solidFill>
            </a:rPr>
            <a:t>Расходы</a:t>
          </a:r>
          <a:r>
            <a:rPr lang="ru-RU" sz="1400" kern="1200" baseline="0" dirty="0" smtClean="0">
              <a:solidFill>
                <a:srgbClr val="002060"/>
              </a:solidFill>
            </a:rPr>
            <a:t> районного бюджета </a:t>
          </a:r>
          <a:r>
            <a:rPr lang="ru-RU" sz="1400" kern="1200" baseline="0" dirty="0" err="1" smtClean="0">
              <a:solidFill>
                <a:srgbClr val="002060"/>
              </a:solidFill>
            </a:rPr>
            <a:t>Родинского</a:t>
          </a:r>
          <a:r>
            <a:rPr lang="ru-RU" sz="1400" kern="1200" baseline="0" dirty="0" smtClean="0">
              <a:solidFill>
                <a:srgbClr val="002060"/>
              </a:solidFill>
            </a:rPr>
            <a:t> района увеличились на </a:t>
          </a:r>
          <a:r>
            <a:rPr lang="ru-RU" sz="1400" b="1" kern="1200" baseline="0" dirty="0" smtClean="0">
              <a:solidFill>
                <a:srgbClr val="002060"/>
              </a:solidFill>
            </a:rPr>
            <a:t>65,14%</a:t>
          </a:r>
          <a:r>
            <a:rPr lang="ru-RU" sz="1400" kern="1200" baseline="0" dirty="0" smtClean="0">
              <a:solidFill>
                <a:srgbClr val="002060"/>
              </a:solidFill>
            </a:rPr>
            <a:t> с </a:t>
          </a:r>
          <a:r>
            <a:rPr lang="ru-RU" sz="1400" b="1" kern="1200" baseline="0" dirty="0" smtClean="0">
              <a:solidFill>
                <a:srgbClr val="002060"/>
              </a:solidFill>
            </a:rPr>
            <a:t>483,3</a:t>
          </a:r>
          <a:r>
            <a:rPr lang="ru-RU" sz="1400" kern="1200" baseline="0" dirty="0" smtClean="0">
              <a:solidFill>
                <a:srgbClr val="002060"/>
              </a:solidFill>
            </a:rPr>
            <a:t> млн. руб. до </a:t>
          </a:r>
          <a:r>
            <a:rPr lang="ru-RU" sz="1400" b="1" kern="1200" baseline="0" dirty="0" smtClean="0">
              <a:solidFill>
                <a:srgbClr val="002060"/>
              </a:solidFill>
            </a:rPr>
            <a:t>798,1</a:t>
          </a:r>
          <a:r>
            <a:rPr lang="ru-RU" sz="1400" kern="1200" baseline="0" dirty="0" smtClean="0">
              <a:solidFill>
                <a:srgbClr val="002060"/>
              </a:solidFill>
            </a:rPr>
            <a:t> млн. руб.</a:t>
          </a:r>
          <a:endParaRPr lang="ru-RU" sz="1400" kern="1200" dirty="0">
            <a:solidFill>
              <a:srgbClr val="002060"/>
            </a:solidFill>
          </a:endParaRPr>
        </a:p>
      </dsp:txBody>
      <dsp:txXfrm>
        <a:off x="0" y="1893801"/>
        <a:ext cx="2736304" cy="1330875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91DFBEC-55F9-45F5-BCF6-F21E3C097BE8}">
      <dsp:nvSpPr>
        <dsp:cNvPr id="0" name=""/>
        <dsp:cNvSpPr/>
      </dsp:nvSpPr>
      <dsp:spPr>
        <a:xfrm>
          <a:off x="117130" y="0"/>
          <a:ext cx="1259918" cy="1872208"/>
        </a:xfrm>
        <a:prstGeom prst="upArrow">
          <a:avLst/>
        </a:prstGeom>
        <a:solidFill>
          <a:srgbClr val="ED8383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547AF5-C2C2-4D04-8323-AC700ACD2AB0}">
      <dsp:nvSpPr>
        <dsp:cNvPr id="0" name=""/>
        <dsp:cNvSpPr/>
      </dsp:nvSpPr>
      <dsp:spPr>
        <a:xfrm>
          <a:off x="1286553" y="0"/>
          <a:ext cx="2196716" cy="18722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0" rIns="113792" bIns="113792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ru-RU" sz="1600" kern="1200" dirty="0" smtClean="0">
            <a:solidFill>
              <a:srgbClr val="002060"/>
            </a:solidFill>
          </a:endParaRPr>
        </a:p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>
              <a:solidFill>
                <a:srgbClr val="002060"/>
              </a:solidFill>
            </a:rPr>
            <a:t>Доходы </a:t>
          </a:r>
        </a:p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>
              <a:solidFill>
                <a:srgbClr val="002060"/>
              </a:solidFill>
            </a:rPr>
            <a:t>районного </a:t>
          </a:r>
        </a:p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>
              <a:solidFill>
                <a:srgbClr val="002060"/>
              </a:solidFill>
            </a:rPr>
            <a:t>бюджета в </a:t>
          </a:r>
          <a:r>
            <a:rPr lang="ru-RU" sz="1600" b="1" kern="1200" dirty="0" smtClean="0">
              <a:solidFill>
                <a:srgbClr val="002060"/>
              </a:solidFill>
            </a:rPr>
            <a:t>2022 </a:t>
          </a:r>
          <a:r>
            <a:rPr lang="ru-RU" sz="1600" kern="1200" dirty="0" smtClean="0">
              <a:solidFill>
                <a:srgbClr val="002060"/>
              </a:solidFill>
            </a:rPr>
            <a:t>году по сравнению </a:t>
          </a:r>
        </a:p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>
              <a:solidFill>
                <a:srgbClr val="002060"/>
              </a:solidFill>
            </a:rPr>
            <a:t>с </a:t>
          </a:r>
          <a:r>
            <a:rPr lang="ru-RU" sz="1600" b="1" kern="1200" dirty="0" smtClean="0">
              <a:solidFill>
                <a:srgbClr val="002060"/>
              </a:solidFill>
            </a:rPr>
            <a:t>2021</a:t>
          </a:r>
          <a:r>
            <a:rPr lang="ru-RU" sz="1600" kern="1200" dirty="0" smtClean="0">
              <a:solidFill>
                <a:srgbClr val="002060"/>
              </a:solidFill>
            </a:rPr>
            <a:t> годом увеличились на </a:t>
          </a:r>
          <a:r>
            <a:rPr lang="ru-RU" sz="1600" b="1" kern="1200" dirty="0" smtClean="0">
              <a:solidFill>
                <a:srgbClr val="002060"/>
              </a:solidFill>
            </a:rPr>
            <a:t>227,30</a:t>
          </a:r>
          <a:r>
            <a:rPr lang="ru-RU" sz="1600" kern="1200" dirty="0" smtClean="0">
              <a:solidFill>
                <a:srgbClr val="002060"/>
              </a:solidFill>
            </a:rPr>
            <a:t> млн. руб. или на </a:t>
          </a:r>
          <a:r>
            <a:rPr lang="ru-RU" sz="1600" b="1" kern="1200" dirty="0" smtClean="0">
              <a:solidFill>
                <a:srgbClr val="002060"/>
              </a:solidFill>
            </a:rPr>
            <a:t>38,91%.</a:t>
          </a:r>
          <a:endParaRPr lang="ru-RU" sz="1600" kern="1200" dirty="0">
            <a:solidFill>
              <a:srgbClr val="002060"/>
            </a:solidFill>
          </a:endParaRPr>
        </a:p>
      </dsp:txBody>
      <dsp:txXfrm>
        <a:off x="1286553" y="0"/>
        <a:ext cx="2196716" cy="18722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0.83333</cdr:x>
      <cdr:y>0.56604</cdr:y>
    </cdr:from>
    <cdr:to>
      <cdr:x>1</cdr:x>
      <cdr:y>0.64151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220072" y="2160240"/>
          <a:ext cx="1008112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dirty="0" smtClean="0">
              <a:solidFill>
                <a:srgbClr val="002060"/>
              </a:solidFill>
            </a:rPr>
            <a:t>(млн</a:t>
          </a:r>
          <a:r>
            <a:rPr lang="ru-RU" sz="1100" dirty="0" smtClean="0">
              <a:solidFill>
                <a:srgbClr val="002060"/>
              </a:solidFill>
            </a:rPr>
            <a:t>. руб.)</a:t>
          </a:r>
          <a:endParaRPr lang="ru-RU" sz="1100" dirty="0">
            <a:solidFill>
              <a:srgbClr val="002060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0.13953</cdr:x>
      <cdr:y>0.17836</cdr:y>
    </cdr:from>
    <cdr:to>
      <cdr:x>0.19767</cdr:x>
      <cdr:y>0.24322</cdr:y>
    </cdr:to>
    <cdr:sp macro="" textlink="">
      <cdr:nvSpPr>
        <cdr:cNvPr id="7" name="Прямая соединительная линия 6"/>
        <cdr:cNvSpPr/>
      </cdr:nvSpPr>
      <cdr:spPr>
        <a:xfrm xmlns:a="http://schemas.openxmlformats.org/drawingml/2006/main" flipH="1" flipV="1">
          <a:off x="864094" y="792088"/>
          <a:ext cx="360041" cy="288032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</cdr:x>
      <cdr:y>0</cdr:y>
    </cdr:from>
    <cdr:to>
      <cdr:x>0</cdr:x>
      <cdr:y>0</cdr:y>
    </cdr:to>
    <cdr:sp macro="" textlink="">
      <cdr:nvSpPr>
        <cdr:cNvPr id="8" name="Прямая соединительная линия 7"/>
        <cdr:cNvSpPr/>
      </cdr:nvSpPr>
      <cdr:spPr>
        <a:xfrm xmlns:a="http://schemas.openxmlformats.org/drawingml/2006/main" flipH="1" flipV="1">
          <a:off x="-179512" y="-1340768"/>
          <a:ext cx="0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 cap="flat" cmpd="sng" algn="ctr">
          <a:solidFill>
            <a:sysClr val="windowText" lastClr="000000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Georgia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Georgia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Georgia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Georgia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Georgia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Georgia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Georgia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Georgia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Georgia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</cdr:x>
      <cdr:y>0</cdr:y>
    </cdr:from>
    <cdr:to>
      <cdr:x>0</cdr:x>
      <cdr:y>0</cdr:y>
    </cdr:to>
    <cdr:sp macro="" textlink="">
      <cdr:nvSpPr>
        <cdr:cNvPr id="9" name="Прямая соединительная линия 8"/>
        <cdr:cNvSpPr/>
      </cdr:nvSpPr>
      <cdr:spPr>
        <a:xfrm xmlns:a="http://schemas.openxmlformats.org/drawingml/2006/main" flipH="1" flipV="1">
          <a:off x="-179512" y="-1772816"/>
          <a:ext cx="0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 cap="flat" cmpd="sng" algn="ctr">
          <a:solidFill>
            <a:sysClr val="windowText" lastClr="000000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Georgia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Georgia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Georgia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Georgia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Georgia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Georgia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Georgia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Georgia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Georgia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0.02326</cdr:x>
      <cdr:y>0.17836</cdr:y>
    </cdr:from>
    <cdr:to>
      <cdr:x>0.1382</cdr:x>
      <cdr:y>0.17836</cdr:y>
    </cdr:to>
    <cdr:sp macro="" textlink="">
      <cdr:nvSpPr>
        <cdr:cNvPr id="11" name="Прямая соединительная линия 10"/>
        <cdr:cNvSpPr/>
      </cdr:nvSpPr>
      <cdr:spPr>
        <a:xfrm xmlns:a="http://schemas.openxmlformats.org/drawingml/2006/main">
          <a:off x="144016" y="792088"/>
          <a:ext cx="711787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0.17442</cdr:x>
      <cdr:y>0.1135</cdr:y>
    </cdr:from>
    <cdr:to>
      <cdr:x>0.24419</cdr:x>
      <cdr:y>0.227</cdr:y>
    </cdr:to>
    <cdr:sp macro="" textlink="">
      <cdr:nvSpPr>
        <cdr:cNvPr id="12" name="Прямая соединительная линия 11"/>
        <cdr:cNvSpPr/>
      </cdr:nvSpPr>
      <cdr:spPr>
        <a:xfrm xmlns:a="http://schemas.openxmlformats.org/drawingml/2006/main" flipH="1" flipV="1">
          <a:off x="1080120" y="504056"/>
          <a:ext cx="432048" cy="504056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 cap="flat" cmpd="sng" algn="ctr">
          <a:solidFill>
            <a:sysClr val="windowText" lastClr="000000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Georgia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Georgia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Georgia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Georgia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Georgia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Georgia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Georgia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Georgia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Georgia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0.05814</cdr:x>
      <cdr:y>0.1135</cdr:y>
    </cdr:from>
    <cdr:to>
      <cdr:x>0.17309</cdr:x>
      <cdr:y>0.1135</cdr:y>
    </cdr:to>
    <cdr:sp macro="" textlink="">
      <cdr:nvSpPr>
        <cdr:cNvPr id="13" name="Прямая соединительная линия 12"/>
        <cdr:cNvSpPr/>
      </cdr:nvSpPr>
      <cdr:spPr>
        <a:xfrm xmlns:a="http://schemas.openxmlformats.org/drawingml/2006/main">
          <a:off x="360040" y="504056"/>
          <a:ext cx="711849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 cap="flat" cmpd="sng" algn="ctr">
          <a:solidFill>
            <a:sysClr val="windowText" lastClr="000000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Georgia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Georgia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Georgia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Georgia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Georgia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Georgia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Georgia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Georgia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Georgia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</cdr:x>
      <cdr:y>0</cdr:y>
    </cdr:from>
    <cdr:to>
      <cdr:x>0</cdr:x>
      <cdr:y>0</cdr:y>
    </cdr:to>
    <cdr:sp macro="" textlink="">
      <cdr:nvSpPr>
        <cdr:cNvPr id="14" name="Прямая соединительная линия 13"/>
        <cdr:cNvSpPr/>
      </cdr:nvSpPr>
      <cdr:spPr>
        <a:xfrm xmlns:a="http://schemas.openxmlformats.org/drawingml/2006/main">
          <a:off x="-2771800" y="-1052736"/>
          <a:ext cx="0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 cap="flat" cmpd="sng" algn="ctr">
          <a:solidFill>
            <a:sysClr val="windowText" lastClr="000000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Georgia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Georgia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Georgia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Georgia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Georgia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Georgia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Georgia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Georgia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Georgia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</cdr:x>
      <cdr:y>0</cdr:y>
    </cdr:from>
    <cdr:to>
      <cdr:x>0</cdr:x>
      <cdr:y>0</cdr:y>
    </cdr:to>
    <cdr:sp macro="" textlink="">
      <cdr:nvSpPr>
        <cdr:cNvPr id="16" name="Прямая соединительная линия 15"/>
        <cdr:cNvSpPr/>
      </cdr:nvSpPr>
      <cdr:spPr>
        <a:xfrm xmlns:a="http://schemas.openxmlformats.org/drawingml/2006/main" flipV="1">
          <a:off x="-2771800" y="-1052736"/>
          <a:ext cx="0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0.13953</cdr:x>
      <cdr:y>0.06486</cdr:y>
    </cdr:from>
    <cdr:to>
      <cdr:x>0.23255</cdr:x>
      <cdr:y>0.06486</cdr:y>
    </cdr:to>
    <cdr:sp macro="" textlink="">
      <cdr:nvSpPr>
        <cdr:cNvPr id="20" name="Прямая соединительная линия 19"/>
        <cdr:cNvSpPr/>
      </cdr:nvSpPr>
      <cdr:spPr>
        <a:xfrm xmlns:a="http://schemas.openxmlformats.org/drawingml/2006/main">
          <a:off x="864096" y="288032"/>
          <a:ext cx="576044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0.31395</cdr:x>
      <cdr:y>0.16214</cdr:y>
    </cdr:from>
    <cdr:to>
      <cdr:x>0.34883</cdr:x>
      <cdr:y>0.21078</cdr:y>
    </cdr:to>
    <cdr:sp macro="" textlink="">
      <cdr:nvSpPr>
        <cdr:cNvPr id="22" name="Прямая соединительная линия 21"/>
        <cdr:cNvSpPr/>
      </cdr:nvSpPr>
      <cdr:spPr>
        <a:xfrm xmlns:a="http://schemas.openxmlformats.org/drawingml/2006/main" flipV="1">
          <a:off x="1944216" y="720080"/>
          <a:ext cx="216001" cy="216009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0.34884</cdr:x>
      <cdr:y>0.16214</cdr:y>
    </cdr:from>
    <cdr:to>
      <cdr:x>0.52326</cdr:x>
      <cdr:y>0.16214</cdr:y>
    </cdr:to>
    <cdr:sp macro="" textlink="">
      <cdr:nvSpPr>
        <cdr:cNvPr id="24" name="Прямая соединительная линия 23"/>
        <cdr:cNvSpPr/>
      </cdr:nvSpPr>
      <cdr:spPr>
        <a:xfrm xmlns:a="http://schemas.openxmlformats.org/drawingml/2006/main">
          <a:off x="2160240" y="720080"/>
          <a:ext cx="1080129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</cdr:x>
      <cdr:y>0</cdr:y>
    </cdr:from>
    <cdr:to>
      <cdr:x>0</cdr:x>
      <cdr:y>0</cdr:y>
    </cdr:to>
    <cdr:sp macro="" textlink="">
      <cdr:nvSpPr>
        <cdr:cNvPr id="26" name="Прямая соединительная линия 25"/>
        <cdr:cNvSpPr/>
      </cdr:nvSpPr>
      <cdr:spPr>
        <a:xfrm xmlns:a="http://schemas.openxmlformats.org/drawingml/2006/main">
          <a:off x="-2771800" y="-1052736"/>
          <a:ext cx="0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</cdr:x>
      <cdr:y>0</cdr:y>
    </cdr:from>
    <cdr:to>
      <cdr:x>0</cdr:x>
      <cdr:y>0</cdr:y>
    </cdr:to>
    <cdr:sp macro="" textlink="">
      <cdr:nvSpPr>
        <cdr:cNvPr id="28" name="Прямая соединительная линия 27"/>
        <cdr:cNvSpPr/>
      </cdr:nvSpPr>
      <cdr:spPr>
        <a:xfrm xmlns:a="http://schemas.openxmlformats.org/drawingml/2006/main">
          <a:off x="-2771800" y="-1412776"/>
          <a:ext cx="0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0.30233</cdr:x>
      <cdr:y>0.09729</cdr:y>
    </cdr:from>
    <cdr:to>
      <cdr:x>0.33721</cdr:x>
      <cdr:y>0.21079</cdr:y>
    </cdr:to>
    <cdr:sp macro="" textlink="">
      <cdr:nvSpPr>
        <cdr:cNvPr id="30" name="Прямая соединительная линия 29"/>
        <cdr:cNvSpPr/>
      </cdr:nvSpPr>
      <cdr:spPr>
        <a:xfrm xmlns:a="http://schemas.openxmlformats.org/drawingml/2006/main" flipV="1">
          <a:off x="1872208" y="432048"/>
          <a:ext cx="216001" cy="504052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0.33721</cdr:x>
      <cdr:y>0.09729</cdr:y>
    </cdr:from>
    <cdr:to>
      <cdr:x>0.46512</cdr:x>
      <cdr:y>0.09729</cdr:y>
    </cdr:to>
    <cdr:sp macro="" textlink="">
      <cdr:nvSpPr>
        <cdr:cNvPr id="32" name="Прямая соединительная линия 31"/>
        <cdr:cNvSpPr/>
      </cdr:nvSpPr>
      <cdr:spPr>
        <a:xfrm xmlns:a="http://schemas.openxmlformats.org/drawingml/2006/main">
          <a:off x="2088232" y="432048"/>
          <a:ext cx="792107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</cdr:x>
      <cdr:y>0</cdr:y>
    </cdr:from>
    <cdr:to>
      <cdr:x>0</cdr:x>
      <cdr:y>0</cdr:y>
    </cdr:to>
    <cdr:sp macro="" textlink="">
      <cdr:nvSpPr>
        <cdr:cNvPr id="34" name="Прямая соединительная линия 33"/>
        <cdr:cNvSpPr/>
      </cdr:nvSpPr>
      <cdr:spPr>
        <a:xfrm xmlns:a="http://schemas.openxmlformats.org/drawingml/2006/main" flipH="1" flipV="1">
          <a:off x="-2771800" y="-1556792"/>
          <a:ext cx="0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0.23256</cdr:x>
      <cdr:y>0.06486</cdr:y>
    </cdr:from>
    <cdr:to>
      <cdr:x>0.27907</cdr:x>
      <cdr:y>0.21079</cdr:y>
    </cdr:to>
    <cdr:sp macro="" textlink="">
      <cdr:nvSpPr>
        <cdr:cNvPr id="38" name="Прямая соединительная линия 37"/>
        <cdr:cNvSpPr/>
      </cdr:nvSpPr>
      <cdr:spPr>
        <a:xfrm xmlns:a="http://schemas.openxmlformats.org/drawingml/2006/main">
          <a:off x="1440160" y="288033"/>
          <a:ext cx="288032" cy="648072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0.2907</cdr:x>
      <cdr:y>0.06486</cdr:y>
    </cdr:from>
    <cdr:to>
      <cdr:x>0.30233</cdr:x>
      <cdr:y>0.21079</cdr:y>
    </cdr:to>
    <cdr:sp macro="" textlink="">
      <cdr:nvSpPr>
        <cdr:cNvPr id="23" name="Прямая соединительная линия 22"/>
        <cdr:cNvSpPr/>
      </cdr:nvSpPr>
      <cdr:spPr>
        <a:xfrm xmlns:a="http://schemas.openxmlformats.org/drawingml/2006/main" flipV="1">
          <a:off x="1800200" y="288032"/>
          <a:ext cx="72008" cy="648072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</cdr:x>
      <cdr:y>0</cdr:y>
    </cdr:from>
    <cdr:to>
      <cdr:x>0</cdr:x>
      <cdr:y>0</cdr:y>
    </cdr:to>
    <cdr:sp macro="" textlink="">
      <cdr:nvSpPr>
        <cdr:cNvPr id="27" name="Прямая соединительная линия 26"/>
        <cdr:cNvSpPr/>
      </cdr:nvSpPr>
      <cdr:spPr>
        <a:xfrm xmlns:a="http://schemas.openxmlformats.org/drawingml/2006/main">
          <a:off x="-2771800" y="-1556792"/>
          <a:ext cx="0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0.25581</cdr:x>
      <cdr:y>0.06486</cdr:y>
    </cdr:from>
    <cdr:to>
      <cdr:x>0.34884</cdr:x>
      <cdr:y>0.06486</cdr:y>
    </cdr:to>
    <cdr:sp macro="" textlink="">
      <cdr:nvSpPr>
        <cdr:cNvPr id="31" name="Прямая соединительная линия 30"/>
        <cdr:cNvSpPr/>
      </cdr:nvSpPr>
      <cdr:spPr>
        <a:xfrm xmlns:a="http://schemas.openxmlformats.org/drawingml/2006/main">
          <a:off x="1584176" y="288032"/>
          <a:ext cx="576064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5F1E1D-4C9A-484E-AB55-BB7765376BA6}" type="datetimeFigureOut">
              <a:rPr lang="ru-RU" smtClean="0"/>
              <a:pPr/>
              <a:t>06.06.2023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FD0029-FE5B-409E-A129-04415CE8AAE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FD0029-FE5B-409E-A129-04415CE8AAE4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06.06.2023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06.06.2023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06.06.2023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06.06.2023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chart" Target="../charts/chart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8304" y="2780928"/>
            <a:ext cx="1654157" cy="1608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4941168"/>
            <a:ext cx="8496944" cy="1584175"/>
          </a:xfrm>
          <a:noFill/>
        </p:spPr>
        <p:txBody>
          <a:bodyPr>
            <a:noAutofit/>
          </a:bodyPr>
          <a:lstStyle/>
          <a:p>
            <a:r>
              <a:rPr lang="ru-RU" sz="2100" b="1" dirty="0" smtClean="0">
                <a:solidFill>
                  <a:srgbClr val="002060"/>
                </a:solidFill>
                <a:latin typeface="Georgia" pitchFamily="18" charset="0"/>
                <a:ea typeface="Cambria" pitchFamily="18" charset="0"/>
                <a:cs typeface="Times New Roman" pitchFamily="18" charset="0"/>
              </a:rPr>
              <a:t>Бюджет для граждан 2022 год</a:t>
            </a:r>
            <a:br>
              <a:rPr lang="ru-RU" sz="2100" b="1" dirty="0" smtClean="0">
                <a:solidFill>
                  <a:srgbClr val="002060"/>
                </a:solidFill>
                <a:latin typeface="Georgia" pitchFamily="18" charset="0"/>
                <a:ea typeface="Cambria" pitchFamily="18" charset="0"/>
                <a:cs typeface="Times New Roman" pitchFamily="18" charset="0"/>
              </a:rPr>
            </a:br>
            <a:r>
              <a:rPr lang="ru-RU" sz="2100" b="1" dirty="0" smtClean="0">
                <a:solidFill>
                  <a:schemeClr val="tx1"/>
                </a:solidFill>
                <a:latin typeface="Georgia" pitchFamily="18" charset="0"/>
                <a:ea typeface="Cambria" pitchFamily="18" charset="0"/>
                <a:cs typeface="Times New Roman" pitchFamily="18" charset="0"/>
              </a:rPr>
              <a:t/>
            </a:r>
            <a:br>
              <a:rPr lang="ru-RU" sz="2100" b="1" dirty="0" smtClean="0">
                <a:solidFill>
                  <a:schemeClr val="tx1"/>
                </a:solidFill>
                <a:latin typeface="Georgia" pitchFamily="18" charset="0"/>
                <a:ea typeface="Cambria" pitchFamily="18" charset="0"/>
                <a:cs typeface="Times New Roman" pitchFamily="18" charset="0"/>
              </a:rPr>
            </a:br>
            <a:r>
              <a:rPr lang="ru-RU" sz="2100" b="1" dirty="0" smtClean="0">
                <a:solidFill>
                  <a:schemeClr val="tx2"/>
                </a:solidFill>
                <a:latin typeface="Georgia" pitchFamily="18" charset="0"/>
                <a:ea typeface="Cambria" pitchFamily="18" charset="0"/>
                <a:cs typeface="Times New Roman" pitchFamily="18" charset="0"/>
              </a:rPr>
              <a:t>Муниципальное образование </a:t>
            </a:r>
            <a:r>
              <a:rPr lang="ru-RU" sz="2100" b="1" dirty="0" err="1" smtClean="0">
                <a:solidFill>
                  <a:schemeClr val="tx2"/>
                </a:solidFill>
                <a:latin typeface="Georgia" pitchFamily="18" charset="0"/>
                <a:ea typeface="Cambria" pitchFamily="18" charset="0"/>
                <a:cs typeface="Times New Roman" pitchFamily="18" charset="0"/>
              </a:rPr>
              <a:t>Родинский</a:t>
            </a:r>
            <a:r>
              <a:rPr lang="ru-RU" sz="2100" b="1" dirty="0" smtClean="0">
                <a:solidFill>
                  <a:schemeClr val="tx2"/>
                </a:solidFill>
                <a:latin typeface="Georgia" pitchFamily="18" charset="0"/>
                <a:ea typeface="Cambria" pitchFamily="18" charset="0"/>
                <a:cs typeface="Times New Roman" pitchFamily="18" charset="0"/>
              </a:rPr>
              <a:t> район Алтайского края</a:t>
            </a:r>
            <a:endParaRPr lang="ru-RU" sz="2100" b="1" dirty="0">
              <a:solidFill>
                <a:schemeClr val="tx2"/>
              </a:solidFill>
              <a:latin typeface="Georgia" pitchFamily="18" charset="0"/>
              <a:ea typeface="Cambria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08304" y="476672"/>
            <a:ext cx="1584176" cy="1595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O:\Финкомитет\290__Photo_Vladimir_BUGAYEV  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32656"/>
            <a:ext cx="6624736" cy="4608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620688"/>
            <a:ext cx="8496944" cy="62981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+mn-lt"/>
              </a:rPr>
              <a:t>Расходы на ремонт организаций дошкольного образования</a:t>
            </a:r>
            <a:endParaRPr lang="ru-RU" sz="2200" b="1" dirty="0">
              <a:solidFill>
                <a:srgbClr val="002060"/>
              </a:solidFill>
              <a:latin typeface="+mn-lt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23529" y="1261241"/>
          <a:ext cx="8496944" cy="372986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558549"/>
                <a:gridCol w="1410002"/>
                <a:gridCol w="1422313"/>
                <a:gridCol w="1266876"/>
                <a:gridCol w="839204"/>
              </a:tblGrid>
              <a:tr h="478157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Наименование</a:t>
                      </a:r>
                      <a:r>
                        <a:rPr lang="ru-RU" sz="1300" baseline="0" dirty="0" smtClean="0"/>
                        <a:t> показателя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Всего, </a:t>
                      </a:r>
                    </a:p>
                    <a:p>
                      <a:pPr algn="ctr"/>
                      <a:r>
                        <a:rPr lang="ru-RU" sz="1300" dirty="0" smtClean="0"/>
                        <a:t>тыс.руб</a:t>
                      </a:r>
                      <a:r>
                        <a:rPr lang="ru-RU" sz="1300" b="0" dirty="0" smtClean="0"/>
                        <a:t>.</a:t>
                      </a:r>
                      <a:endParaRPr lang="ru-RU" sz="13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Краевой бюджет, тыс.руб.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Местный бюджет, тыс.руб.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Год</a:t>
                      </a:r>
                      <a:endParaRPr lang="ru-RU" sz="1300" dirty="0"/>
                    </a:p>
                  </a:txBody>
                  <a:tcPr/>
                </a:tc>
              </a:tr>
              <a:tr h="473847">
                <a:tc>
                  <a:txBody>
                    <a:bodyPr/>
                    <a:lstStyle/>
                    <a:p>
                      <a:r>
                        <a:rPr kumimoji="0" lang="ru-RU" sz="1300" kern="1200" dirty="0" smtClean="0"/>
                        <a:t>Капитальный ремонт здания МКДОУ детский сад "Колокольчик"  с.Родино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1936,87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1710,00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226,87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2021</a:t>
                      </a:r>
                      <a:endParaRPr lang="ru-RU" sz="1300" dirty="0"/>
                    </a:p>
                  </a:txBody>
                  <a:tcPr/>
                </a:tc>
              </a:tr>
              <a:tr h="490223">
                <a:tc>
                  <a:txBody>
                    <a:bodyPr/>
                    <a:lstStyle/>
                    <a:p>
                      <a:r>
                        <a:rPr kumimoji="0" lang="ru-RU" sz="1300" kern="1200" dirty="0" smtClean="0"/>
                        <a:t>Капитальный ремонт здания МКДОУ детский сад "</a:t>
                      </a:r>
                      <a:r>
                        <a:rPr kumimoji="0" lang="ru-RU" sz="1300" kern="1200" dirty="0" err="1" smtClean="0"/>
                        <a:t>Аленушка</a:t>
                      </a:r>
                      <a:r>
                        <a:rPr kumimoji="0" lang="ru-RU" sz="1300" kern="1200" dirty="0" smtClean="0"/>
                        <a:t>"  с.Родино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6862,16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5659,00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1203,16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2021</a:t>
                      </a:r>
                      <a:endParaRPr lang="ru-RU" sz="1300" dirty="0"/>
                    </a:p>
                  </a:txBody>
                  <a:tcPr/>
                </a:tc>
              </a:tr>
              <a:tr h="478157">
                <a:tc>
                  <a:txBody>
                    <a:bodyPr/>
                    <a:lstStyle/>
                    <a:p>
                      <a:r>
                        <a:rPr kumimoji="0" lang="ru-RU" sz="1300" kern="1200" dirty="0" smtClean="0"/>
                        <a:t>Капитальный ремонт крыши здания детского</a:t>
                      </a:r>
                      <a:r>
                        <a:rPr kumimoji="0" lang="ru-RU" sz="1300" kern="1200" baseline="0" dirty="0" smtClean="0"/>
                        <a:t> </a:t>
                      </a:r>
                      <a:r>
                        <a:rPr kumimoji="0" lang="ru-RU" sz="1300" kern="1200" dirty="0" smtClean="0"/>
                        <a:t>сада "</a:t>
                      </a:r>
                      <a:r>
                        <a:rPr kumimoji="0" lang="ru-RU" sz="1300" kern="1200" dirty="0" err="1" smtClean="0"/>
                        <a:t>Журавушка</a:t>
                      </a:r>
                      <a:r>
                        <a:rPr kumimoji="0" lang="ru-RU" sz="1300" kern="1200" dirty="0" smtClean="0"/>
                        <a:t>"  с.Степное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4481,95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4257,85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224,10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2021</a:t>
                      </a:r>
                      <a:endParaRPr lang="ru-RU" sz="1300" dirty="0"/>
                    </a:p>
                  </a:txBody>
                  <a:tcPr/>
                </a:tc>
              </a:tr>
              <a:tr h="520432">
                <a:tc>
                  <a:txBody>
                    <a:bodyPr/>
                    <a:lstStyle/>
                    <a:p>
                      <a:r>
                        <a:rPr kumimoji="0" lang="ru-RU" sz="1300" kern="1200" dirty="0" smtClean="0"/>
                        <a:t>Капитальный ремонт здания</a:t>
                      </a:r>
                    </a:p>
                    <a:p>
                      <a:r>
                        <a:rPr kumimoji="0" lang="ru-RU" sz="1300" kern="1200" dirty="0" smtClean="0"/>
                        <a:t>детского</a:t>
                      </a:r>
                      <a:r>
                        <a:rPr kumimoji="0" lang="ru-RU" sz="1300" kern="1200" baseline="0" dirty="0" smtClean="0"/>
                        <a:t> </a:t>
                      </a:r>
                      <a:r>
                        <a:rPr kumimoji="0" lang="ru-RU" sz="1300" kern="1200" dirty="0" smtClean="0"/>
                        <a:t>сада «Ромашка»</a:t>
                      </a:r>
                      <a:r>
                        <a:rPr kumimoji="0" lang="ru-RU" sz="1300" kern="1200" baseline="0" dirty="0" smtClean="0"/>
                        <a:t> п.</a:t>
                      </a:r>
                      <a:r>
                        <a:rPr kumimoji="0" lang="ru-RU" sz="1300" kern="1200" dirty="0" smtClean="0"/>
                        <a:t>Мирный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8035,70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7633,91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401,78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2022</a:t>
                      </a:r>
                      <a:endParaRPr lang="ru-RU" sz="1300" dirty="0"/>
                    </a:p>
                  </a:txBody>
                  <a:tcPr/>
                </a:tc>
              </a:tr>
              <a:tr h="672408">
                <a:tc>
                  <a:txBody>
                    <a:bodyPr/>
                    <a:lstStyle/>
                    <a:p>
                      <a:r>
                        <a:rPr kumimoji="0" lang="ru-RU" sz="1300" kern="1200" dirty="0" smtClean="0"/>
                        <a:t>Капитальный ремонт</a:t>
                      </a:r>
                    </a:p>
                    <a:p>
                      <a:r>
                        <a:rPr kumimoji="0" lang="ru-RU" sz="1300" kern="1200" dirty="0" smtClean="0"/>
                        <a:t>системы отопления в здании</a:t>
                      </a:r>
                    </a:p>
                    <a:p>
                      <a:r>
                        <a:rPr kumimoji="0" lang="ru-RU" sz="1300" kern="1200" dirty="0" smtClean="0"/>
                        <a:t>детского сада «Ромашка» с.Степной </a:t>
                      </a:r>
                      <a:r>
                        <a:rPr kumimoji="0" lang="ru-RU" sz="1300" kern="1200" dirty="0" err="1" smtClean="0"/>
                        <a:t>Кучук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1671,19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1587,60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83,59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2022</a:t>
                      </a:r>
                      <a:endParaRPr lang="ru-RU" sz="1300" dirty="0"/>
                    </a:p>
                  </a:txBody>
                  <a:tcPr/>
                </a:tc>
              </a:tr>
              <a:tr h="372246">
                <a:tc>
                  <a:txBody>
                    <a:bodyPr/>
                    <a:lstStyle/>
                    <a:p>
                      <a:r>
                        <a:rPr lang="ru-RU" sz="1300" b="1" dirty="0" smtClean="0"/>
                        <a:t>Итого:</a:t>
                      </a:r>
                      <a:endParaRPr lang="ru-RU" sz="13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/>
                        <a:t>22987,87</a:t>
                      </a:r>
                      <a:endParaRPr lang="ru-RU" sz="13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/>
                        <a:t>20848,36</a:t>
                      </a:r>
                      <a:endParaRPr lang="ru-RU" sz="13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/>
                        <a:t>2139,50</a:t>
                      </a:r>
                      <a:endParaRPr lang="ru-RU" sz="13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3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2" descr="https://sun9-46.userapi.com/impg/zx6kf2YB8-keWmknGxvmnxHsJuBHdUIW6HJdFw/8Ov4vRFjDxM.jpg?size=700x461&amp;quality=96&amp;sign=f0d10fe3c843331ab2a9393aeee0f9ff&amp;c_uniq_tag=eIqnccXmxlVeV4bZgLnsx3GLKJEIfLBLHcLMDH3c5ig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872" y="5157192"/>
            <a:ext cx="2376264" cy="1564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1" y="5185036"/>
            <a:ext cx="2880320" cy="1403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 descr="http://detsad38.tomsk.ru/wp-content/uploads/2018/04/%D0%B1%D0%B0%D0%B1%D0%BE%D1%87%D0%BA%D0%B8-768x32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5373216"/>
            <a:ext cx="2869430" cy="12180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6165304"/>
            <a:ext cx="6131024" cy="504056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solidFill>
                  <a:srgbClr val="002060"/>
                </a:solidFill>
                <a:latin typeface="Georgia" pitchFamily="18" charset="0"/>
              </a:rPr>
              <a:t>Ремонт кровли и фасада «</a:t>
            </a:r>
            <a:r>
              <a:rPr lang="ru-RU" sz="1800" b="1" dirty="0" err="1" smtClean="0">
                <a:solidFill>
                  <a:srgbClr val="002060"/>
                </a:solidFill>
                <a:latin typeface="Georgia" pitchFamily="18" charset="0"/>
              </a:rPr>
              <a:t>Зелёнолуговской</a:t>
            </a:r>
            <a:r>
              <a:rPr lang="ru-RU" sz="1800" b="1" dirty="0" smtClean="0">
                <a:solidFill>
                  <a:srgbClr val="002060"/>
                </a:solidFill>
                <a:latin typeface="Georgia" pitchFamily="18" charset="0"/>
              </a:rPr>
              <a:t> ООШ»</a:t>
            </a:r>
            <a:endParaRPr lang="ru-RU" sz="18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3140968"/>
            <a:ext cx="6372200" cy="432048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rgbClr val="002060"/>
                </a:solidFill>
                <a:latin typeface="Georgia" pitchFamily="18" charset="0"/>
              </a:rPr>
              <a:t>Капитальный ремонт фасада детского сада «</a:t>
            </a:r>
            <a:r>
              <a:rPr lang="ru-RU" sz="1600" b="1" dirty="0" err="1" smtClean="0">
                <a:solidFill>
                  <a:srgbClr val="002060"/>
                </a:solidFill>
                <a:latin typeface="Georgia" pitchFamily="18" charset="0"/>
              </a:rPr>
              <a:t>Алёнушка</a:t>
            </a:r>
            <a:r>
              <a:rPr lang="ru-RU" sz="1600" b="1" dirty="0" smtClean="0">
                <a:solidFill>
                  <a:srgbClr val="002060"/>
                </a:solidFill>
                <a:latin typeface="Georgia" pitchFamily="18" charset="0"/>
              </a:rPr>
              <a:t>»</a:t>
            </a:r>
            <a:endParaRPr lang="ru-RU" sz="16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234" b="29614"/>
          <a:stretch/>
        </p:blipFill>
        <p:spPr>
          <a:xfrm>
            <a:off x="323528" y="404664"/>
            <a:ext cx="5492452" cy="2642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08104" y="3717032"/>
            <a:ext cx="3347864" cy="2510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8" y="3717032"/>
            <a:ext cx="3295706" cy="2471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557808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Расходы на ремонт образовательных организаций</a:t>
            </a:r>
            <a:endParaRPr lang="ru-RU" sz="2000" dirty="0">
              <a:latin typeface="+mn-lt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51520" y="1124744"/>
          <a:ext cx="8605463" cy="475388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096344"/>
                <a:gridCol w="1944216"/>
                <a:gridCol w="1368152"/>
                <a:gridCol w="1296144"/>
                <a:gridCol w="900607"/>
              </a:tblGrid>
              <a:tr h="468749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Наименование показателя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Всего,</a:t>
                      </a:r>
                    </a:p>
                    <a:p>
                      <a:pPr algn="ctr"/>
                      <a:r>
                        <a:rPr lang="ru-RU" sz="1300" dirty="0" smtClean="0"/>
                        <a:t>тыс.руб.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Краевой бюджет, тыс.руб.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Местный бюджет, тыс.руб.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Год</a:t>
                      </a:r>
                      <a:endParaRPr lang="ru-RU" sz="1300" dirty="0"/>
                    </a:p>
                  </a:txBody>
                  <a:tcPr/>
                </a:tc>
              </a:tr>
              <a:tr h="659179">
                <a:tc>
                  <a:txBody>
                    <a:bodyPr/>
                    <a:lstStyle/>
                    <a:p>
                      <a:r>
                        <a:rPr kumimoji="0" lang="ru-RU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Капитальный ремонт спортивной зоны и благоустройство территории МБОУ "РСОШ №2"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7657,31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7274,44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382,87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2021</a:t>
                      </a:r>
                      <a:endParaRPr lang="ru-RU" sz="1300" dirty="0"/>
                    </a:p>
                  </a:txBody>
                  <a:tcPr/>
                </a:tc>
              </a:tr>
              <a:tr h="468749">
                <a:tc>
                  <a:txBody>
                    <a:bodyPr/>
                    <a:lstStyle/>
                    <a:p>
                      <a:r>
                        <a:rPr kumimoji="0" lang="ru-RU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Капитальный ремонт здания </a:t>
                      </a:r>
                      <a:r>
                        <a:rPr kumimoji="0" lang="ru-RU" sz="13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Новотроицкой</a:t>
                      </a:r>
                      <a:r>
                        <a:rPr kumimoji="0" lang="ru-RU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НОШ 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2419,90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2298,90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121,00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2021</a:t>
                      </a:r>
                      <a:endParaRPr lang="ru-RU" sz="1300" dirty="0"/>
                    </a:p>
                  </a:txBody>
                  <a:tcPr/>
                </a:tc>
              </a:tr>
              <a:tr h="468749">
                <a:tc>
                  <a:txBody>
                    <a:bodyPr/>
                    <a:lstStyle/>
                    <a:p>
                      <a:r>
                        <a:rPr kumimoji="0" lang="ru-RU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Капитальный ремонт здания </a:t>
                      </a:r>
                      <a:r>
                        <a:rPr kumimoji="0" lang="ru-RU" sz="13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Шаталовской</a:t>
                      </a:r>
                      <a:r>
                        <a:rPr kumimoji="0" lang="ru-RU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ООШ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3573,05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3394,40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178,65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2021</a:t>
                      </a:r>
                      <a:endParaRPr lang="ru-RU" sz="1300" dirty="0"/>
                    </a:p>
                  </a:txBody>
                  <a:tcPr/>
                </a:tc>
              </a:tr>
              <a:tr h="659179">
                <a:tc>
                  <a:txBody>
                    <a:bodyPr/>
                    <a:lstStyle/>
                    <a:p>
                      <a:r>
                        <a:rPr kumimoji="0" lang="ru-RU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Капитальный ремонт системы отопления в здании  "</a:t>
                      </a:r>
                      <a:r>
                        <a:rPr kumimoji="0" lang="ru-RU" sz="13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Раздольненская</a:t>
                      </a:r>
                      <a:r>
                        <a:rPr kumimoji="0" lang="ru-RU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СОШ" 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452,78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430,10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22,68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2021</a:t>
                      </a:r>
                      <a:endParaRPr lang="ru-RU" sz="1300" dirty="0"/>
                    </a:p>
                  </a:txBody>
                  <a:tcPr/>
                </a:tc>
              </a:tr>
              <a:tr h="659179">
                <a:tc>
                  <a:txBody>
                    <a:bodyPr/>
                    <a:lstStyle/>
                    <a:p>
                      <a:r>
                        <a:rPr kumimoji="0" lang="ru-RU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Капитальный ремонт крыши и фасада здания </a:t>
                      </a:r>
                      <a:r>
                        <a:rPr kumimoji="0" lang="ru-RU" sz="13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Зелёнолуговской</a:t>
                      </a:r>
                      <a:r>
                        <a:rPr kumimoji="0" lang="ru-RU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ООШ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19856,27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18863,45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992,81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2022</a:t>
                      </a:r>
                      <a:endParaRPr lang="ru-RU" sz="1300" dirty="0"/>
                    </a:p>
                  </a:txBody>
                  <a:tcPr/>
                </a:tc>
              </a:tr>
              <a:tr h="659179">
                <a:tc>
                  <a:txBody>
                    <a:bodyPr/>
                    <a:lstStyle/>
                    <a:p>
                      <a:r>
                        <a:rPr kumimoji="0" lang="ru-RU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Строительство школы на 90 учащихся в с.Покровка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27429,36 – факт</a:t>
                      </a:r>
                    </a:p>
                    <a:p>
                      <a:pPr algn="ctr"/>
                      <a:r>
                        <a:rPr lang="ru-RU" sz="1300" dirty="0" smtClean="0"/>
                        <a:t>120334,10 – факт</a:t>
                      </a:r>
                    </a:p>
                    <a:p>
                      <a:pPr algn="ctr"/>
                      <a:r>
                        <a:rPr lang="ru-RU" sz="1300" dirty="0" smtClean="0"/>
                        <a:t>148512,11 – план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26057,89</a:t>
                      </a:r>
                    </a:p>
                    <a:p>
                      <a:pPr algn="ctr"/>
                      <a:r>
                        <a:rPr lang="ru-RU" sz="1300" dirty="0" smtClean="0"/>
                        <a:t>114317,40</a:t>
                      </a:r>
                    </a:p>
                    <a:p>
                      <a:pPr algn="ctr"/>
                      <a:r>
                        <a:rPr lang="ru-RU" sz="1300" dirty="0" smtClean="0"/>
                        <a:t>141086,50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1371,47</a:t>
                      </a:r>
                    </a:p>
                    <a:p>
                      <a:pPr algn="ctr"/>
                      <a:r>
                        <a:rPr lang="ru-RU" sz="1300" dirty="0" smtClean="0"/>
                        <a:t>6016,71</a:t>
                      </a:r>
                    </a:p>
                    <a:p>
                      <a:pPr algn="ctr"/>
                      <a:r>
                        <a:rPr lang="ru-RU" sz="1300" dirty="0" smtClean="0"/>
                        <a:t>7425,61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2021</a:t>
                      </a:r>
                    </a:p>
                    <a:p>
                      <a:pPr algn="ctr"/>
                      <a:r>
                        <a:rPr lang="ru-RU" sz="1300" dirty="0" smtClean="0"/>
                        <a:t>2022</a:t>
                      </a:r>
                    </a:p>
                    <a:p>
                      <a:pPr algn="ctr"/>
                      <a:r>
                        <a:rPr lang="ru-RU" sz="1300" dirty="0" smtClean="0"/>
                        <a:t>2023</a:t>
                      </a:r>
                      <a:endParaRPr lang="ru-RU" sz="1300" dirty="0"/>
                    </a:p>
                  </a:txBody>
                  <a:tcPr/>
                </a:tc>
              </a:tr>
              <a:tr h="349525">
                <a:tc>
                  <a:txBody>
                    <a:bodyPr/>
                    <a:lstStyle/>
                    <a:p>
                      <a:r>
                        <a:rPr lang="ru-RU" sz="1300" b="1" dirty="0" smtClean="0"/>
                        <a:t>Итого:</a:t>
                      </a:r>
                      <a:endParaRPr lang="ru-RU" sz="13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/>
                        <a:t>330234,88</a:t>
                      </a:r>
                      <a:endParaRPr lang="ru-RU" sz="13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/>
                        <a:t>313723,08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/>
                        <a:t>16511,80</a:t>
                      </a:r>
                      <a:endParaRPr lang="ru-RU" sz="13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3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4" descr="http://detsad38.tomsk.ru/wp-content/uploads/2018/04/%D0%B1%D0%B0%D0%B1%D0%BE%D1%87%D0%BA%D0%B8-768x32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251520" y="5805264"/>
            <a:ext cx="2480064" cy="1052736"/>
          </a:xfrm>
          <a:prstGeom prst="rect">
            <a:avLst/>
          </a:prstGeom>
          <a:noFill/>
        </p:spPr>
      </p:pic>
      <p:pic>
        <p:nvPicPr>
          <p:cNvPr id="9" name="Picture 4" descr="http://detsad38.tomsk.ru/wp-content/uploads/2018/04/%D0%B1%D0%B0%D0%B1%D0%BE%D1%87%D0%BA%D0%B8-768x326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273645"/>
              </a:clrFrom>
              <a:clrTo>
                <a:srgbClr val="273645">
                  <a:alpha val="0"/>
                </a:srgbClr>
              </a:clrTo>
            </a:clrChange>
          </a:blip>
          <a:srcRect l="7089"/>
          <a:stretch>
            <a:fillRect/>
          </a:stretch>
        </p:blipFill>
        <p:spPr bwMode="auto">
          <a:xfrm flipH="1">
            <a:off x="2699792" y="5805264"/>
            <a:ext cx="2304256" cy="1052736"/>
          </a:xfrm>
          <a:prstGeom prst="rect">
            <a:avLst/>
          </a:prstGeom>
          <a:noFill/>
        </p:spPr>
      </p:pic>
      <p:pic>
        <p:nvPicPr>
          <p:cNvPr id="11" name="Picture 4" descr="http://detsad38.tomsk.ru/wp-content/uploads/2018/04/%D0%B1%D0%B0%D0%B1%D0%BE%D1%87%D0%BA%D0%B8-768x326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273645"/>
              </a:clrFrom>
              <a:clrTo>
                <a:srgbClr val="273645">
                  <a:alpha val="0"/>
                </a:srgbClr>
              </a:clrTo>
            </a:clrChange>
          </a:blip>
          <a:srcRect l="41931"/>
          <a:stretch>
            <a:fillRect/>
          </a:stretch>
        </p:blipFill>
        <p:spPr bwMode="auto">
          <a:xfrm flipH="1">
            <a:off x="5004048" y="5805264"/>
            <a:ext cx="1440160" cy="1052736"/>
          </a:xfrm>
          <a:prstGeom prst="rect">
            <a:avLst/>
          </a:prstGeom>
          <a:noFill/>
        </p:spPr>
      </p:pic>
      <p:pic>
        <p:nvPicPr>
          <p:cNvPr id="7" name="Picture 4" descr="http://detsad38.tomsk.ru/wp-content/uploads/2018/04/%D0%B1%D0%B0%D0%B1%D0%BE%D1%87%D0%BA%D0%B8-768x32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5818759"/>
            <a:ext cx="2448272" cy="1039241"/>
          </a:xfrm>
          <a:prstGeom prst="rect">
            <a:avLst/>
          </a:prstGeom>
          <a:noFill/>
        </p:spPr>
      </p:pic>
      <p:pic>
        <p:nvPicPr>
          <p:cNvPr id="13" name="Picture 4" descr="http://detsad38.tomsk.ru/wp-content/uploads/2018/04/%D0%B1%D0%B0%D0%B1%D0%BE%D1%87%D0%BA%D0%B8-768x326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273645"/>
              </a:clrFrom>
              <a:clrTo>
                <a:srgbClr val="273645">
                  <a:alpha val="0"/>
                </a:srgbClr>
              </a:clrTo>
            </a:clrChange>
          </a:blip>
          <a:srcRect l="85483" b="79480"/>
          <a:stretch>
            <a:fillRect/>
          </a:stretch>
        </p:blipFill>
        <p:spPr bwMode="auto">
          <a:xfrm flipH="1">
            <a:off x="2555776" y="5877272"/>
            <a:ext cx="360040" cy="2160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0"/>
            <a:ext cx="4644008" cy="6237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24" r="3448"/>
          <a:stretch>
            <a:fillRect/>
          </a:stretch>
        </p:blipFill>
        <p:spPr>
          <a:xfrm>
            <a:off x="4860032" y="0"/>
            <a:ext cx="3960440" cy="31763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6165304"/>
            <a:ext cx="4608512" cy="53692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Georgia" pitchFamily="18" charset="0"/>
              </a:rPr>
              <a:t>Строительство «Покровской СОШ»</a:t>
            </a:r>
            <a:endParaRPr lang="ru-RU" sz="18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525" b="19142"/>
          <a:stretch>
            <a:fillRect/>
          </a:stretch>
        </p:blipFill>
        <p:spPr>
          <a:xfrm>
            <a:off x="4860032" y="3140968"/>
            <a:ext cx="4032448" cy="3501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504056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Расходы на жилищно-коммунальное хозяйство</a:t>
            </a:r>
            <a:endParaRPr lang="ru-RU" sz="2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355976" y="980728"/>
            <a:ext cx="4644008" cy="3168352"/>
          </a:xfrm>
        </p:spPr>
        <p:txBody>
          <a:bodyPr>
            <a:normAutofit fontScale="92500" lnSpcReduction="10000"/>
          </a:bodyPr>
          <a:lstStyle/>
          <a:p>
            <a:pPr marL="0" indent="180000">
              <a:buClr>
                <a:srgbClr val="002060"/>
              </a:buClr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002060"/>
                </a:solidFill>
              </a:rPr>
              <a:t>Всего в </a:t>
            </a:r>
            <a:r>
              <a:rPr lang="ru-RU" sz="1400" b="1" dirty="0" smtClean="0">
                <a:solidFill>
                  <a:srgbClr val="002060"/>
                </a:solidFill>
              </a:rPr>
              <a:t>2022</a:t>
            </a:r>
            <a:r>
              <a:rPr lang="ru-RU" sz="1400" dirty="0" smtClean="0">
                <a:solidFill>
                  <a:srgbClr val="002060"/>
                </a:solidFill>
              </a:rPr>
              <a:t> году на жилищно-коммунальное хозяйство израсходовано </a:t>
            </a:r>
            <a:r>
              <a:rPr lang="ru-RU" sz="1400" b="1" dirty="0" smtClean="0">
                <a:solidFill>
                  <a:srgbClr val="002060"/>
                </a:solidFill>
              </a:rPr>
              <a:t>153,50</a:t>
            </a:r>
            <a:r>
              <a:rPr lang="ru-RU" sz="1400" dirty="0" smtClean="0">
                <a:solidFill>
                  <a:srgbClr val="002060"/>
                </a:solidFill>
              </a:rPr>
              <a:t> млн. руб.</a:t>
            </a:r>
          </a:p>
          <a:p>
            <a:pPr marL="0" indent="180000">
              <a:buClr>
                <a:srgbClr val="002060"/>
              </a:buClr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002060"/>
                </a:solidFill>
              </a:rPr>
              <a:t>На «Жилищное хозяйство» расходы исполнены в сумме </a:t>
            </a:r>
            <a:r>
              <a:rPr lang="ru-RU" sz="1400" b="1" dirty="0" smtClean="0">
                <a:solidFill>
                  <a:srgbClr val="002060"/>
                </a:solidFill>
              </a:rPr>
              <a:t>2,30 </a:t>
            </a:r>
            <a:r>
              <a:rPr lang="ru-RU" sz="1400" dirty="0" smtClean="0">
                <a:solidFill>
                  <a:srgbClr val="002060"/>
                </a:solidFill>
              </a:rPr>
              <a:t>млн.руб., в том числе на разработку проектно-сметной документации по строительству </a:t>
            </a:r>
            <a:r>
              <a:rPr lang="ru-RU" sz="1400" dirty="0" err="1" smtClean="0">
                <a:solidFill>
                  <a:srgbClr val="002060"/>
                </a:solidFill>
              </a:rPr>
              <a:t>блок-секций</a:t>
            </a:r>
            <a:r>
              <a:rPr lang="ru-RU" sz="1400" dirty="0" smtClean="0">
                <a:solidFill>
                  <a:srgbClr val="002060"/>
                </a:solidFill>
              </a:rPr>
              <a:t> №5 и №6 3-х этажного жилого дома по ул.Советская 13 – </a:t>
            </a:r>
            <a:r>
              <a:rPr lang="ru-RU" sz="1400" b="1" dirty="0" smtClean="0">
                <a:solidFill>
                  <a:srgbClr val="002060"/>
                </a:solidFill>
              </a:rPr>
              <a:t>2,14 </a:t>
            </a:r>
            <a:r>
              <a:rPr lang="ru-RU" sz="1400" dirty="0" smtClean="0">
                <a:solidFill>
                  <a:srgbClr val="002060"/>
                </a:solidFill>
              </a:rPr>
              <a:t>млн.руб., на организацию в сельских поселениях муниципального жилищного фонда </a:t>
            </a:r>
            <a:r>
              <a:rPr lang="ru-RU" sz="1400" b="1" dirty="0" smtClean="0">
                <a:solidFill>
                  <a:srgbClr val="002060"/>
                </a:solidFill>
              </a:rPr>
              <a:t>– 0,16 </a:t>
            </a:r>
            <a:r>
              <a:rPr lang="ru-RU" sz="1400" dirty="0" smtClean="0">
                <a:solidFill>
                  <a:srgbClr val="002060"/>
                </a:solidFill>
              </a:rPr>
              <a:t>млн.руб.</a:t>
            </a:r>
          </a:p>
          <a:p>
            <a:pPr marL="0" indent="180000">
              <a:buClr>
                <a:srgbClr val="002060"/>
              </a:buClr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002060"/>
                </a:solidFill>
              </a:rPr>
              <a:t>На «Коммунальное хозяйство» израсходовано </a:t>
            </a:r>
            <a:r>
              <a:rPr lang="ru-RU" sz="1400" b="1" dirty="0" smtClean="0">
                <a:solidFill>
                  <a:srgbClr val="002060"/>
                </a:solidFill>
              </a:rPr>
              <a:t>139,20</a:t>
            </a:r>
            <a:r>
              <a:rPr lang="ru-RU" sz="1400" dirty="0" smtClean="0">
                <a:solidFill>
                  <a:srgbClr val="002060"/>
                </a:solidFill>
              </a:rPr>
              <a:t> млн.руб., в том числе на реконструкцию водопроводных сетей в с.Родино </a:t>
            </a:r>
            <a:r>
              <a:rPr lang="ru-RU" sz="1400" b="1" dirty="0" smtClean="0">
                <a:solidFill>
                  <a:srgbClr val="002060"/>
                </a:solidFill>
              </a:rPr>
              <a:t>108,51</a:t>
            </a:r>
            <a:r>
              <a:rPr lang="ru-RU" sz="1400" dirty="0" smtClean="0">
                <a:solidFill>
                  <a:srgbClr val="002060"/>
                </a:solidFill>
              </a:rPr>
              <a:t> млн.руб. на капитальный ремонт скважин в п.Мирный и с.Покровка </a:t>
            </a:r>
            <a:r>
              <a:rPr lang="ru-RU" sz="1400" b="1" dirty="0" smtClean="0">
                <a:solidFill>
                  <a:srgbClr val="002060"/>
                </a:solidFill>
              </a:rPr>
              <a:t>– 7,00 </a:t>
            </a:r>
            <a:r>
              <a:rPr lang="ru-RU" sz="1400" dirty="0" smtClean="0">
                <a:solidFill>
                  <a:srgbClr val="002060"/>
                </a:solidFill>
              </a:rPr>
              <a:t>млн.руб.</a:t>
            </a:r>
          </a:p>
          <a:p>
            <a:pPr marL="0" indent="180000">
              <a:buClr>
                <a:srgbClr val="002060"/>
              </a:buClr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002060"/>
                </a:solidFill>
              </a:rPr>
              <a:t>На «Благоустройство» в 2022 году израсходовано </a:t>
            </a:r>
            <a:r>
              <a:rPr lang="ru-RU" sz="1400" b="1" dirty="0" smtClean="0">
                <a:solidFill>
                  <a:srgbClr val="002060"/>
                </a:solidFill>
              </a:rPr>
              <a:t>12,00 </a:t>
            </a:r>
            <a:r>
              <a:rPr lang="ru-RU" sz="1400" dirty="0" smtClean="0">
                <a:solidFill>
                  <a:srgbClr val="002060"/>
                </a:solidFill>
              </a:rPr>
              <a:t>млн.руб.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3528" y="3861048"/>
            <a:ext cx="41764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80000"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002060"/>
                </a:solidFill>
              </a:rPr>
              <a:t>В рамках подпрограммы «Модернизация и обеспечение стабильного функционирования объектов теплоснабжения» государственной программы Алтайского края «Обеспечение населения Алтайского края жилищно-коммунальными услугами» в </a:t>
            </a:r>
            <a:r>
              <a:rPr lang="ru-RU" sz="1400" b="1" dirty="0" smtClean="0">
                <a:solidFill>
                  <a:srgbClr val="002060"/>
                </a:solidFill>
              </a:rPr>
              <a:t>2021</a:t>
            </a:r>
            <a:r>
              <a:rPr lang="ru-RU" sz="1400" dirty="0" smtClean="0">
                <a:solidFill>
                  <a:srgbClr val="002060"/>
                </a:solidFill>
              </a:rPr>
              <a:t> году на замену котельного оборудования было выделено </a:t>
            </a:r>
            <a:r>
              <a:rPr lang="ru-RU" sz="1400" b="1" dirty="0" smtClean="0">
                <a:solidFill>
                  <a:srgbClr val="002060"/>
                </a:solidFill>
              </a:rPr>
              <a:t>10,56 </a:t>
            </a:r>
            <a:r>
              <a:rPr lang="ru-RU" sz="1400" dirty="0" smtClean="0">
                <a:solidFill>
                  <a:srgbClr val="002060"/>
                </a:solidFill>
              </a:rPr>
              <a:t>млн. руб., в т.ч. </a:t>
            </a:r>
            <a:r>
              <a:rPr lang="ru-RU" sz="1400" b="1" dirty="0" smtClean="0">
                <a:solidFill>
                  <a:srgbClr val="002060"/>
                </a:solidFill>
              </a:rPr>
              <a:t>10,45</a:t>
            </a:r>
            <a:r>
              <a:rPr lang="ru-RU" sz="1400" dirty="0" smtClean="0">
                <a:solidFill>
                  <a:srgbClr val="002060"/>
                </a:solidFill>
              </a:rPr>
              <a:t> млн. руб. из краевого бюджета и </a:t>
            </a:r>
            <a:r>
              <a:rPr lang="ru-RU" sz="1400" b="1" dirty="0" smtClean="0">
                <a:solidFill>
                  <a:srgbClr val="002060"/>
                </a:solidFill>
              </a:rPr>
              <a:t>0,11</a:t>
            </a:r>
            <a:r>
              <a:rPr lang="ru-RU" sz="1400" dirty="0" smtClean="0">
                <a:solidFill>
                  <a:srgbClr val="002060"/>
                </a:solidFill>
              </a:rPr>
              <a:t> млн. руб. из местного бюджета. В </a:t>
            </a:r>
            <a:r>
              <a:rPr lang="ru-RU" sz="1400" b="1" dirty="0" smtClean="0">
                <a:solidFill>
                  <a:srgbClr val="002060"/>
                </a:solidFill>
              </a:rPr>
              <a:t>2022</a:t>
            </a:r>
            <a:r>
              <a:rPr lang="ru-RU" sz="1400" dirty="0" smtClean="0">
                <a:solidFill>
                  <a:srgbClr val="002060"/>
                </a:solidFill>
              </a:rPr>
              <a:t> году - </a:t>
            </a:r>
            <a:r>
              <a:rPr lang="ru-RU" sz="1400" b="1" dirty="0" smtClean="0">
                <a:solidFill>
                  <a:srgbClr val="002060"/>
                </a:solidFill>
              </a:rPr>
              <a:t>2,11</a:t>
            </a:r>
            <a:r>
              <a:rPr lang="ru-RU" sz="1400" dirty="0" smtClean="0">
                <a:solidFill>
                  <a:srgbClr val="002060"/>
                </a:solidFill>
              </a:rPr>
              <a:t> млн. руб., в т.ч. </a:t>
            </a:r>
            <a:r>
              <a:rPr lang="ru-RU" sz="1400" b="1" dirty="0" smtClean="0">
                <a:solidFill>
                  <a:srgbClr val="002060"/>
                </a:solidFill>
              </a:rPr>
              <a:t>2,08</a:t>
            </a:r>
            <a:r>
              <a:rPr lang="ru-RU" sz="1400" dirty="0" smtClean="0">
                <a:solidFill>
                  <a:srgbClr val="002060"/>
                </a:solidFill>
              </a:rPr>
              <a:t> млн. руб. из краевого бюджета, </a:t>
            </a:r>
            <a:r>
              <a:rPr lang="ru-RU" sz="1400" b="1" dirty="0" smtClean="0">
                <a:solidFill>
                  <a:srgbClr val="002060"/>
                </a:solidFill>
              </a:rPr>
              <a:t>0,02</a:t>
            </a:r>
            <a:r>
              <a:rPr lang="ru-RU" sz="1400" dirty="0" smtClean="0">
                <a:solidFill>
                  <a:srgbClr val="002060"/>
                </a:solidFill>
              </a:rPr>
              <a:t> млн. руб. из местного бюджета.</a:t>
            </a:r>
          </a:p>
        </p:txBody>
      </p:sp>
      <p:pic>
        <p:nvPicPr>
          <p:cNvPr id="1028" name="Picture 4" descr="I:\ФАЙЛЫ ПОЛЬЗОВАТЕЛЕЙ\Бюджетный отдел\Ракитина А.В\термороботы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4077072"/>
            <a:ext cx="2496278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I:\ФАЙЛЫ ПОЛЬЗОВАТЕЛЕЙ\Бюджетный отдел\Ракитина А.В\котельная 0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59724" y="5201816"/>
            <a:ext cx="2484276" cy="165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1052736"/>
            <a:ext cx="3816424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484784"/>
            <a:ext cx="2952328" cy="18722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 smtClean="0">
                <a:solidFill>
                  <a:srgbClr val="002060"/>
                </a:solidFill>
              </a:rPr>
              <a:t>В рамках федерального проекта «Чистая вода» на реконструкцию водопроводных сетей и сооружений в с.Родино было выделено:</a:t>
            </a:r>
            <a:endParaRPr lang="ru-RU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467544" y="764704"/>
            <a:ext cx="8208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Реконструкция водопроводных сетей и сооружений</a:t>
            </a:r>
            <a:endParaRPr lang="ru-RU" sz="2000" b="1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275856" y="2564904"/>
            <a:ext cx="2736304" cy="64807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55,97 млн. руб.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300192" y="1484784"/>
            <a:ext cx="2448272" cy="64807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2022 год</a:t>
            </a:r>
            <a:endParaRPr lang="ru-RU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275856" y="3573016"/>
            <a:ext cx="2736304" cy="64807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49,08 млн.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</a:rPr>
              <a:t>руб.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275856" y="4509120"/>
            <a:ext cx="2736304" cy="64807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6,55 млн.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</a:rPr>
              <a:t>руб.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156176" y="2564904"/>
            <a:ext cx="2736304" cy="64807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108,51 млн.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</a:rPr>
              <a:t>руб.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156176" y="3573016"/>
            <a:ext cx="2736304" cy="64807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107,37 млн. руб.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156176" y="4509120"/>
            <a:ext cx="2736304" cy="64807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1,08 млн. руб.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419872" y="1484784"/>
            <a:ext cx="2448272" cy="64807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2021 год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275856" y="5445224"/>
            <a:ext cx="2736304" cy="64807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0,34 млн. руб.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156176" y="5445224"/>
            <a:ext cx="2736304" cy="64807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0,06 млн. руб.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8" name="Стрелка вправо 17"/>
          <p:cNvSpPr/>
          <p:nvPr/>
        </p:nvSpPr>
        <p:spPr>
          <a:xfrm>
            <a:off x="323528" y="3501008"/>
            <a:ext cx="2843808" cy="792088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Федеральный бюджет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9" name="Стрелка вправо 18"/>
          <p:cNvSpPr/>
          <p:nvPr/>
        </p:nvSpPr>
        <p:spPr>
          <a:xfrm>
            <a:off x="323528" y="4437112"/>
            <a:ext cx="2808312" cy="792088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Краевой бюджет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0" name="Стрелка вправо 19"/>
          <p:cNvSpPr/>
          <p:nvPr/>
        </p:nvSpPr>
        <p:spPr>
          <a:xfrm>
            <a:off x="323528" y="5373216"/>
            <a:ext cx="2808312" cy="792088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Местный бюджет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949280"/>
            <a:ext cx="4283968" cy="648072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rgbClr val="002060"/>
                </a:solidFill>
                <a:latin typeface="Georgia" pitchFamily="18" charset="0"/>
              </a:rPr>
              <a:t>Реконструкция водопроводных сетей и сооружений в с. Родино </a:t>
            </a:r>
            <a:endParaRPr lang="ru-RU" sz="18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4" name="Picture 4" descr="I:\ФАЙЛЫ ПОЛЬЗОВАТЕЛЕЙ\Бюджетный отдел\Ракитина А.В\ПРЕЗЕНТАЦИЯ\ЖКХ\Водопровод Родино\WhatsApp Image 2023-02-20 at 11.59.07 (1)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355976" cy="58079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I:\ФАЙЛЫ ПОЛЬЗОВАТЕЛЕЙ\Бюджетный отдел\Ракитина А.В\ПРЕЗЕНТАЦИЯ\ЖКХ\Водопровод Родино\WhatsApp Image 2023-02-20 at 11.55.29 (1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0"/>
            <a:ext cx="4860032" cy="3645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 descr="I:\ФАЙЛЫ ПОЛЬЗОВАТЕЛЕЙ\Бюджетный отдел\Ракитина А.В\ПРЕЗЕНТАЦИЯ\ЖКХ\Водопровод Родино\WhatsApp Image 2023-02-20 at 11.57.32 (1)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3212976"/>
            <a:ext cx="4860032" cy="3645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557808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+mn-lt"/>
              </a:rPr>
              <a:t>Расходы на культуру и кинематографию</a:t>
            </a:r>
            <a:endParaRPr lang="ru-RU" sz="22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908720"/>
            <a:ext cx="8712968" cy="2592288"/>
          </a:xfrm>
        </p:spPr>
        <p:txBody>
          <a:bodyPr>
            <a:normAutofit fontScale="92500" lnSpcReduction="20000"/>
          </a:bodyPr>
          <a:lstStyle/>
          <a:p>
            <a:pPr marL="0" indent="180000">
              <a:buClr>
                <a:srgbClr val="002060"/>
              </a:buClr>
              <a:buNone/>
            </a:pPr>
            <a:r>
              <a:rPr lang="ru-RU" sz="1400" dirty="0" smtClean="0">
                <a:solidFill>
                  <a:srgbClr val="002060"/>
                </a:solidFill>
              </a:rPr>
              <a:t>В последние годы остро стоит вопрос о том, чтобы поддерживать отрасль «Культура». Именно поэтому  уделяется большое внимание ремонту  памятников, домов культуры, клубов и библиотек.</a:t>
            </a:r>
          </a:p>
          <a:p>
            <a:pPr marL="0" indent="180000">
              <a:buClr>
                <a:srgbClr val="002060"/>
              </a:buClr>
              <a:buNone/>
            </a:pPr>
            <a:r>
              <a:rPr lang="ru-RU" sz="1400" dirty="0" smtClean="0">
                <a:solidFill>
                  <a:srgbClr val="002060"/>
                </a:solidFill>
              </a:rPr>
              <a:t>В </a:t>
            </a:r>
            <a:r>
              <a:rPr lang="ru-RU" sz="1400" b="1" dirty="0" smtClean="0">
                <a:solidFill>
                  <a:srgbClr val="002060"/>
                </a:solidFill>
              </a:rPr>
              <a:t>2021</a:t>
            </a:r>
            <a:r>
              <a:rPr lang="ru-RU" sz="1400" dirty="0" smtClean="0">
                <a:solidFill>
                  <a:srgbClr val="002060"/>
                </a:solidFill>
              </a:rPr>
              <a:t> и </a:t>
            </a:r>
            <a:r>
              <a:rPr lang="ru-RU" sz="1400" b="1" dirty="0" smtClean="0">
                <a:solidFill>
                  <a:srgbClr val="002060"/>
                </a:solidFill>
              </a:rPr>
              <a:t>2022</a:t>
            </a:r>
            <a:r>
              <a:rPr lang="ru-RU" sz="1400" dirty="0" smtClean="0">
                <a:solidFill>
                  <a:srgbClr val="002060"/>
                </a:solidFill>
              </a:rPr>
              <a:t> годах сумма расходов районного бюджета на культуру и кинематографию составила </a:t>
            </a:r>
            <a:r>
              <a:rPr lang="ru-RU" sz="1400" b="1" dirty="0" smtClean="0">
                <a:solidFill>
                  <a:srgbClr val="002060"/>
                </a:solidFill>
              </a:rPr>
              <a:t>24,01</a:t>
            </a:r>
            <a:r>
              <a:rPr lang="ru-RU" sz="1400" dirty="0" smtClean="0">
                <a:solidFill>
                  <a:srgbClr val="002060"/>
                </a:solidFill>
              </a:rPr>
              <a:t> и </a:t>
            </a:r>
            <a:r>
              <a:rPr lang="ru-RU" sz="1400" b="1" dirty="0" smtClean="0">
                <a:solidFill>
                  <a:srgbClr val="002060"/>
                </a:solidFill>
              </a:rPr>
              <a:t>20,93</a:t>
            </a:r>
            <a:r>
              <a:rPr lang="ru-RU" sz="1400" dirty="0" smtClean="0">
                <a:solidFill>
                  <a:srgbClr val="002060"/>
                </a:solidFill>
              </a:rPr>
              <a:t> млн. руб. соответственно.</a:t>
            </a:r>
          </a:p>
          <a:p>
            <a:pPr marL="0" indent="180000">
              <a:buClr>
                <a:srgbClr val="002060"/>
              </a:buClr>
              <a:buNone/>
            </a:pPr>
            <a:r>
              <a:rPr lang="ru-RU" sz="1400" dirty="0" smtClean="0">
                <a:solidFill>
                  <a:srgbClr val="002060"/>
                </a:solidFill>
              </a:rPr>
              <a:t>В </a:t>
            </a:r>
            <a:r>
              <a:rPr lang="ru-RU" sz="1400" b="1" dirty="0" smtClean="0">
                <a:solidFill>
                  <a:srgbClr val="002060"/>
                </a:solidFill>
              </a:rPr>
              <a:t>2021</a:t>
            </a:r>
            <a:r>
              <a:rPr lang="ru-RU" sz="1400" dirty="0" smtClean="0">
                <a:solidFill>
                  <a:srgbClr val="002060"/>
                </a:solidFill>
              </a:rPr>
              <a:t> году за счет средств районного бюджета на территории Парка культуры и отдыха в с.Родино установлены камеры видеонаблюдения (</a:t>
            </a:r>
            <a:r>
              <a:rPr lang="ru-RU" sz="1400" b="1" dirty="0" smtClean="0">
                <a:solidFill>
                  <a:srgbClr val="002060"/>
                </a:solidFill>
              </a:rPr>
              <a:t>0,18 </a:t>
            </a:r>
            <a:r>
              <a:rPr lang="ru-RU" sz="1400" dirty="0" smtClean="0">
                <a:solidFill>
                  <a:srgbClr val="002060"/>
                </a:solidFill>
              </a:rPr>
              <a:t>млн.руб.), обустроена детская игровая площадка (</a:t>
            </a:r>
            <a:r>
              <a:rPr lang="ru-RU" sz="1400" b="1" dirty="0" smtClean="0">
                <a:solidFill>
                  <a:srgbClr val="002060"/>
                </a:solidFill>
              </a:rPr>
              <a:t>1,34 </a:t>
            </a:r>
            <a:r>
              <a:rPr lang="ru-RU" sz="1400" dirty="0" smtClean="0">
                <a:solidFill>
                  <a:srgbClr val="002060"/>
                </a:solidFill>
              </a:rPr>
              <a:t>млн.руб.), в районной библиотеке произведена замена оконных  блоков и отремонтирован фасад здания </a:t>
            </a:r>
            <a:r>
              <a:rPr lang="ru-RU" sz="1400" b="1" dirty="0" smtClean="0">
                <a:solidFill>
                  <a:srgbClr val="002060"/>
                </a:solidFill>
              </a:rPr>
              <a:t>(0,83 </a:t>
            </a:r>
            <a:r>
              <a:rPr lang="ru-RU" sz="1400" dirty="0" smtClean="0">
                <a:solidFill>
                  <a:srgbClr val="002060"/>
                </a:solidFill>
              </a:rPr>
              <a:t>млн.руб.), в с.Кочки и п.Зелёная Дубрава отремонтированы памятники участникам ВОВ </a:t>
            </a:r>
            <a:r>
              <a:rPr lang="ru-RU" sz="1400" b="1" dirty="0" smtClean="0">
                <a:solidFill>
                  <a:srgbClr val="002060"/>
                </a:solidFill>
              </a:rPr>
              <a:t>(0,58</a:t>
            </a:r>
            <a:r>
              <a:rPr lang="ru-RU" sz="1400" dirty="0" smtClean="0">
                <a:solidFill>
                  <a:srgbClr val="002060"/>
                </a:solidFill>
              </a:rPr>
              <a:t> млн.руб.)</a:t>
            </a:r>
            <a:r>
              <a:rPr lang="ru-RU" sz="1400" b="1" dirty="0" smtClean="0">
                <a:solidFill>
                  <a:srgbClr val="002060"/>
                </a:solidFill>
              </a:rPr>
              <a:t>. </a:t>
            </a:r>
          </a:p>
          <a:p>
            <a:pPr marL="0" indent="180000">
              <a:buClr>
                <a:srgbClr val="002060"/>
              </a:buClr>
              <a:buNone/>
            </a:pPr>
            <a:r>
              <a:rPr lang="ru-RU" sz="1400" dirty="0" smtClean="0">
                <a:solidFill>
                  <a:srgbClr val="002060"/>
                </a:solidFill>
              </a:rPr>
              <a:t>В </a:t>
            </a:r>
            <a:r>
              <a:rPr lang="ru-RU" sz="1400" b="1" dirty="0" smtClean="0">
                <a:solidFill>
                  <a:srgbClr val="002060"/>
                </a:solidFill>
              </a:rPr>
              <a:t>2022</a:t>
            </a:r>
            <a:r>
              <a:rPr lang="ru-RU" sz="1400" dirty="0" smtClean="0">
                <a:solidFill>
                  <a:srgbClr val="002060"/>
                </a:solidFill>
              </a:rPr>
              <a:t> году приобретены кресла и одежда для сцены в </a:t>
            </a:r>
            <a:r>
              <a:rPr lang="ru-RU" sz="1400" dirty="0" err="1" smtClean="0">
                <a:solidFill>
                  <a:srgbClr val="002060"/>
                </a:solidFill>
              </a:rPr>
              <a:t>Раздольненский</a:t>
            </a:r>
            <a:r>
              <a:rPr lang="ru-RU" sz="1400" dirty="0" smtClean="0">
                <a:solidFill>
                  <a:srgbClr val="002060"/>
                </a:solidFill>
              </a:rPr>
              <a:t> СДК (</a:t>
            </a:r>
            <a:r>
              <a:rPr lang="ru-RU" sz="1400" b="1" dirty="0" smtClean="0">
                <a:solidFill>
                  <a:srgbClr val="002060"/>
                </a:solidFill>
              </a:rPr>
              <a:t>2,22</a:t>
            </a:r>
            <a:r>
              <a:rPr lang="ru-RU" sz="1400" dirty="0" smtClean="0">
                <a:solidFill>
                  <a:srgbClr val="002060"/>
                </a:solidFill>
              </a:rPr>
              <a:t> млн. руб.), отремонтирован музей в с.Шаталовка (</a:t>
            </a:r>
            <a:r>
              <a:rPr lang="ru-RU" sz="1400" b="1" dirty="0" smtClean="0">
                <a:solidFill>
                  <a:srgbClr val="002060"/>
                </a:solidFill>
              </a:rPr>
              <a:t>0,27 </a:t>
            </a:r>
            <a:r>
              <a:rPr lang="ru-RU" sz="1400" dirty="0" smtClean="0">
                <a:solidFill>
                  <a:srgbClr val="002060"/>
                </a:solidFill>
              </a:rPr>
              <a:t>млн. руб.) за счет средств районного бюджета.</a:t>
            </a:r>
          </a:p>
          <a:p>
            <a:pPr marL="0" indent="180000">
              <a:buClr>
                <a:srgbClr val="002060"/>
              </a:buClr>
              <a:buNone/>
            </a:pPr>
            <a:r>
              <a:rPr lang="ru-RU" sz="1400" dirty="0" smtClean="0">
                <a:solidFill>
                  <a:srgbClr val="002060"/>
                </a:solidFill>
              </a:rPr>
              <a:t>В рамках проектов развития общественной инфраструктуры, основанных на местных инициативах не остаются без внимания объекты культуры и места проведения культурно-массовых мероприятий. За два года  в рамках проекта освоено </a:t>
            </a:r>
            <a:r>
              <a:rPr lang="ru-RU" sz="1400" b="1" dirty="0" smtClean="0">
                <a:solidFill>
                  <a:srgbClr val="002060"/>
                </a:solidFill>
              </a:rPr>
              <a:t>4 </a:t>
            </a:r>
            <a:r>
              <a:rPr lang="ru-RU" sz="1400" dirty="0" smtClean="0">
                <a:solidFill>
                  <a:srgbClr val="002060"/>
                </a:solidFill>
              </a:rPr>
              <a:t>млн.руб.</a:t>
            </a:r>
          </a:p>
        </p:txBody>
      </p:sp>
      <p:sp>
        <p:nvSpPr>
          <p:cNvPr id="11266" name="AutoShape 2" descr="Значки, связанные с кино | Премиум вектор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268" name="AutoShape 4" descr="Значки, связанные с кино | Премиум вектор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270" name="AutoShape 6" descr="Значки, связанные с кино | Премиум вектор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179512" y="3429000"/>
          <a:ext cx="8748463" cy="317271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89250"/>
                <a:gridCol w="1244624"/>
                <a:gridCol w="1317838"/>
                <a:gridCol w="1317838"/>
                <a:gridCol w="1757118"/>
                <a:gridCol w="621795"/>
              </a:tblGrid>
              <a:tr h="75500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Наименование объекта</a:t>
                      </a:r>
                      <a:r>
                        <a:rPr lang="ru-RU" sz="1400" baseline="0" dirty="0" smtClean="0"/>
                        <a:t>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Всего, млн.руб.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Краевой</a:t>
                      </a:r>
                      <a:r>
                        <a:rPr lang="ru-RU" sz="1400" baseline="0" dirty="0" smtClean="0"/>
                        <a:t> бюджет, млн.руб.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Местный бюджет, млн.руб.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Внебюджетные</a:t>
                      </a:r>
                      <a:r>
                        <a:rPr lang="ru-RU" sz="1400" baseline="0" dirty="0" smtClean="0"/>
                        <a:t> источники, млн.руб.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Год</a:t>
                      </a:r>
                      <a:endParaRPr lang="ru-RU" sz="1400" dirty="0"/>
                    </a:p>
                  </a:txBody>
                  <a:tcPr/>
                </a:tc>
              </a:tr>
              <a:tr h="757159">
                <a:tc>
                  <a:txBody>
                    <a:bodyPr/>
                    <a:lstStyle/>
                    <a:p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Благоустройство площади для проведения культурно-массовых мероприятий в с.Разумовка 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1,03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0,84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0,10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0,09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2021</a:t>
                      </a:r>
                      <a:endParaRPr lang="ru-RU" sz="1400" dirty="0"/>
                    </a:p>
                  </a:txBody>
                  <a:tcPr/>
                </a:tc>
              </a:tr>
              <a:tr h="438255">
                <a:tc>
                  <a:txBody>
                    <a:bodyPr/>
                    <a:lstStyle/>
                    <a:p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Текущий ремонт помещения </a:t>
                      </a:r>
                      <a:r>
                        <a:rPr kumimoji="0" lang="ru-RU" sz="1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Степновского</a:t>
                      </a:r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Дома Культуры 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1,44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1,00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0,31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0,13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2021</a:t>
                      </a:r>
                      <a:endParaRPr lang="ru-RU" sz="1400" dirty="0"/>
                    </a:p>
                  </a:txBody>
                  <a:tcPr/>
                </a:tc>
              </a:tr>
              <a:tr h="773143">
                <a:tc>
                  <a:txBody>
                    <a:bodyPr/>
                    <a:lstStyle/>
                    <a:p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Ремонтно-восстановительные работы аттракциона «Колесо обозрения» в парке культуры и отдыха в с.Родино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1,53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1,00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0,27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0,26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2022</a:t>
                      </a:r>
                      <a:endParaRPr lang="ru-RU" sz="1400" dirty="0"/>
                    </a:p>
                  </a:txBody>
                  <a:tcPr/>
                </a:tc>
              </a:tr>
              <a:tr h="314588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Итого: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4,00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2,84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0,68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0,48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421090"/>
            <a:ext cx="4176464" cy="436910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rgbClr val="002060"/>
                </a:solidFill>
                <a:latin typeface="Georgia" pitchFamily="18" charset="0"/>
              </a:rPr>
              <a:t>Районная библиотека с. Родино</a:t>
            </a:r>
            <a:endParaRPr lang="ru-RU" sz="18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068960"/>
            <a:ext cx="4330824" cy="36004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1800" b="1" dirty="0" err="1" smtClean="0">
                <a:solidFill>
                  <a:srgbClr val="002060"/>
                </a:solidFill>
                <a:latin typeface="Georgia" pitchFamily="18" charset="0"/>
              </a:rPr>
              <a:t>Родинский</a:t>
            </a:r>
            <a:r>
              <a:rPr lang="ru-RU" sz="1800" b="1" dirty="0" smtClean="0">
                <a:solidFill>
                  <a:srgbClr val="002060"/>
                </a:solidFill>
                <a:latin typeface="Georgia" pitchFamily="18" charset="0"/>
              </a:rPr>
              <a:t> Дом культуры</a:t>
            </a:r>
            <a:endParaRPr lang="ru-RU" sz="18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126"/>
          <a:stretch>
            <a:fillRect/>
          </a:stretch>
        </p:blipFill>
        <p:spPr>
          <a:xfrm>
            <a:off x="0" y="3356992"/>
            <a:ext cx="4860032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05162" y="620688"/>
            <a:ext cx="4338838" cy="4924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4932040" y="5733256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itchFamily="18" charset="0"/>
              </a:rPr>
              <a:t>Парк культуры и отдыха, колесо обозрения</a:t>
            </a:r>
            <a:endParaRPr lang="ru-RU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2050" name="Picture 2" descr="I:\ФАЙЛЫ ПОЛЬЗОВАТЕЛЕЙ\Бюджетный отдел\Ракитина А.В\концерт ДК 0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12" y="21299"/>
            <a:ext cx="4679504" cy="3119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64704"/>
            <a:ext cx="9144000" cy="576064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Georgia" pitchFamily="18" charset="0"/>
              </a:rPr>
              <a:t>Ремонт </a:t>
            </a:r>
            <a:r>
              <a:rPr lang="ru-RU" sz="2000" b="1" dirty="0" err="1" smtClean="0">
                <a:solidFill>
                  <a:srgbClr val="002060"/>
                </a:solidFill>
                <a:latin typeface="Georgia" pitchFamily="18" charset="0"/>
              </a:rPr>
              <a:t>Родинского</a:t>
            </a:r>
            <a:r>
              <a:rPr lang="ru-RU" sz="2000" b="1" dirty="0" smtClean="0">
                <a:solidFill>
                  <a:srgbClr val="002060"/>
                </a:solidFill>
                <a:latin typeface="Georgia" pitchFamily="18" charset="0"/>
              </a:rPr>
              <a:t> дома культуры</a:t>
            </a:r>
            <a:endParaRPr lang="ru-RU" sz="20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412776"/>
            <a:ext cx="8676456" cy="648072"/>
          </a:xfrm>
        </p:spPr>
        <p:txBody>
          <a:bodyPr>
            <a:noAutofit/>
          </a:bodyPr>
          <a:lstStyle/>
          <a:p>
            <a:pPr marL="0" indent="180000" algn="ctr">
              <a:buNone/>
            </a:pPr>
            <a:r>
              <a:rPr lang="ru-RU" sz="1800" dirty="0" smtClean="0">
                <a:solidFill>
                  <a:srgbClr val="002060"/>
                </a:solidFill>
              </a:rPr>
              <a:t>В </a:t>
            </a:r>
            <a:r>
              <a:rPr lang="ru-RU" sz="1800" b="1" dirty="0" smtClean="0">
                <a:solidFill>
                  <a:srgbClr val="002060"/>
                </a:solidFill>
              </a:rPr>
              <a:t>2019-2020</a:t>
            </a:r>
            <a:r>
              <a:rPr lang="ru-RU" sz="1800" dirty="0" smtClean="0">
                <a:solidFill>
                  <a:srgbClr val="002060"/>
                </a:solidFill>
              </a:rPr>
              <a:t> годах был произведен капитальный ремонт </a:t>
            </a:r>
            <a:r>
              <a:rPr lang="ru-RU" sz="1800" dirty="0" err="1" smtClean="0">
                <a:solidFill>
                  <a:srgbClr val="002060"/>
                </a:solidFill>
              </a:rPr>
              <a:t>Родинского</a:t>
            </a:r>
            <a:r>
              <a:rPr lang="ru-RU" sz="1800" dirty="0" smtClean="0">
                <a:solidFill>
                  <a:srgbClr val="002060"/>
                </a:solidFill>
              </a:rPr>
              <a:t> дома культуры на сумму </a:t>
            </a:r>
            <a:r>
              <a:rPr lang="ru-RU" sz="1800" b="1" dirty="0" smtClean="0">
                <a:solidFill>
                  <a:srgbClr val="002060"/>
                </a:solidFill>
              </a:rPr>
              <a:t>73,95</a:t>
            </a:r>
            <a:r>
              <a:rPr lang="ru-RU" sz="1800" dirty="0" smtClean="0">
                <a:solidFill>
                  <a:srgbClr val="002060"/>
                </a:solidFill>
              </a:rPr>
              <a:t> млн. руб.</a:t>
            </a:r>
            <a:endParaRPr lang="ru-RU" sz="1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159" r="5676" b="14098"/>
          <a:stretch>
            <a:fillRect/>
          </a:stretch>
        </p:blipFill>
        <p:spPr>
          <a:xfrm>
            <a:off x="3563888" y="2204864"/>
            <a:ext cx="5400600" cy="39917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Скругленный прямоугольник 7"/>
          <p:cNvSpPr/>
          <p:nvPr/>
        </p:nvSpPr>
        <p:spPr>
          <a:xfrm>
            <a:off x="323528" y="2708920"/>
            <a:ext cx="1584176" cy="7920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2060"/>
                </a:solidFill>
              </a:rPr>
              <a:t>Федеральный бюджет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23528" y="3861048"/>
            <a:ext cx="1584176" cy="7920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2060"/>
                </a:solidFill>
              </a:rPr>
              <a:t>Краевой бюджет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23528" y="5013176"/>
            <a:ext cx="1584176" cy="7920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2060"/>
                </a:solidFill>
              </a:rPr>
              <a:t>Местный бюджет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979712" y="2708920"/>
            <a:ext cx="1512168" cy="792088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32,85 млн. руб.</a:t>
            </a:r>
            <a:endParaRPr lang="ru-RU" sz="16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979712" y="3861048"/>
            <a:ext cx="1512168" cy="792088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38,76 млн. руб.</a:t>
            </a:r>
            <a:endParaRPr lang="ru-RU" sz="1600" b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979712" y="5013176"/>
            <a:ext cx="1512168" cy="792088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2,34 млн. руб.</a:t>
            </a:r>
            <a:endParaRPr lang="ru-RU" sz="1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83568" y="2204864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Было выделено: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2E2E2"/>
              </a:clrFrom>
              <a:clrTo>
                <a:srgbClr val="E2E2E2">
                  <a:alpha val="0"/>
                </a:srgbClr>
              </a:clrTo>
            </a:clrChange>
          </a:blip>
          <a:srcRect l="2464" t="5000" r="14405" b="3333"/>
          <a:stretch>
            <a:fillRect/>
          </a:stretch>
        </p:blipFill>
        <p:spPr bwMode="auto">
          <a:xfrm>
            <a:off x="0" y="404664"/>
            <a:ext cx="9144000" cy="60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6309320"/>
            <a:ext cx="2376264" cy="404664"/>
          </a:xfrm>
          <a:noFill/>
        </p:spPr>
        <p:txBody>
          <a:bodyPr wrap="square" lIns="90000" anchor="t" anchorCtr="0">
            <a:noAutofit/>
          </a:bodyPr>
          <a:lstStyle/>
          <a:p>
            <a:pPr marL="0" indent="-180000">
              <a:buClr>
                <a:srgbClr val="C00000"/>
              </a:buClr>
              <a:buNone/>
            </a:pPr>
            <a:endParaRPr lang="ru-RU" sz="1600" b="1" dirty="0" smtClean="0">
              <a:solidFill>
                <a:srgbClr val="C00000"/>
              </a:solidFill>
            </a:endParaRPr>
          </a:p>
          <a:p>
            <a:pPr marL="0" indent="-180000">
              <a:buClr>
                <a:srgbClr val="C00000"/>
              </a:buClr>
              <a:buNone/>
            </a:pPr>
            <a:endParaRPr lang="ru-RU" sz="1600" b="1" dirty="0" smtClean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812360" y="5229200"/>
            <a:ext cx="1331640" cy="12241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516216" y="5373216"/>
            <a:ext cx="2448272" cy="1080120"/>
          </a:xfrm>
          <a:prstGeom prst="roundRect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indent="-180000" algn="ctr">
              <a:buClr>
                <a:srgbClr val="C00000"/>
              </a:buClr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Административный центр </a:t>
            </a:r>
            <a:r>
              <a:rPr lang="ru-RU" sz="1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Родинского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района и </a:t>
            </a:r>
            <a:r>
              <a:rPr lang="ru-RU" sz="1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Родинского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сельсовета – село Родино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23528" y="260648"/>
            <a:ext cx="2160240" cy="360040"/>
          </a:xfrm>
          <a:prstGeom prst="roundRect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indent="-180000" algn="ctr">
              <a:buClr>
                <a:srgbClr val="C00000"/>
              </a:buClr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37 – </a:t>
            </a:r>
            <a:r>
              <a:rPr lang="ru-RU" sz="1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Родинский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район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557808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Расходы на физическую культуру и спорт</a:t>
            </a:r>
            <a:endParaRPr lang="ru-RU" sz="20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12693" b="12488"/>
          <a:stretch>
            <a:fillRect/>
          </a:stretch>
        </p:blipFill>
        <p:spPr bwMode="auto">
          <a:xfrm>
            <a:off x="4427984" y="4221088"/>
            <a:ext cx="4457603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b="6061"/>
          <a:stretch>
            <a:fillRect/>
          </a:stretch>
        </p:blipFill>
        <p:spPr bwMode="auto">
          <a:xfrm>
            <a:off x="4427984" y="1052736"/>
            <a:ext cx="4464496" cy="3145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Скругленный прямоугольник 6"/>
          <p:cNvSpPr/>
          <p:nvPr/>
        </p:nvSpPr>
        <p:spPr>
          <a:xfrm>
            <a:off x="467544" y="1052736"/>
            <a:ext cx="3816424" cy="792088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rgbClr val="002060"/>
                </a:solidFill>
              </a:rPr>
              <a:t>В </a:t>
            </a:r>
            <a:r>
              <a:rPr lang="ru-RU" sz="1400" b="1" dirty="0" smtClean="0">
                <a:solidFill>
                  <a:srgbClr val="002060"/>
                </a:solidFill>
              </a:rPr>
              <a:t>2022</a:t>
            </a:r>
            <a:r>
              <a:rPr lang="ru-RU" sz="1400" dirty="0" smtClean="0">
                <a:solidFill>
                  <a:srgbClr val="002060"/>
                </a:solidFill>
              </a:rPr>
              <a:t> году расходы районного бюджета на развитие физической культуры и спорта составили </a:t>
            </a:r>
            <a:r>
              <a:rPr lang="ru-RU" sz="1400" b="1" dirty="0" smtClean="0">
                <a:solidFill>
                  <a:srgbClr val="002060"/>
                </a:solidFill>
              </a:rPr>
              <a:t>4,49</a:t>
            </a:r>
            <a:r>
              <a:rPr lang="ru-RU" sz="1400" dirty="0" smtClean="0">
                <a:solidFill>
                  <a:srgbClr val="002060"/>
                </a:solidFill>
              </a:rPr>
              <a:t> млн.руб.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67544" y="1988840"/>
            <a:ext cx="3816424" cy="1368152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indent="180000"/>
            <a:r>
              <a:rPr lang="ru-RU" sz="1400" dirty="0" smtClean="0">
                <a:solidFill>
                  <a:srgbClr val="002060"/>
                </a:solidFill>
              </a:rPr>
              <a:t>За </a:t>
            </a:r>
            <a:r>
              <a:rPr lang="ru-RU" sz="1400" b="1" dirty="0" smtClean="0">
                <a:solidFill>
                  <a:srgbClr val="002060"/>
                </a:solidFill>
              </a:rPr>
              <a:t>2021-2022</a:t>
            </a:r>
            <a:r>
              <a:rPr lang="ru-RU" sz="1400" dirty="0" smtClean="0">
                <a:solidFill>
                  <a:srgbClr val="002060"/>
                </a:solidFill>
              </a:rPr>
              <a:t> г.г. в рамках проектов поддержки местных инициативах обустроено </a:t>
            </a:r>
            <a:r>
              <a:rPr lang="ru-RU" sz="1400" b="1" dirty="0" smtClean="0">
                <a:solidFill>
                  <a:srgbClr val="002060"/>
                </a:solidFill>
              </a:rPr>
              <a:t>6</a:t>
            </a:r>
            <a:r>
              <a:rPr lang="ru-RU" sz="1400" dirty="0" smtClean="0">
                <a:solidFill>
                  <a:srgbClr val="002060"/>
                </a:solidFill>
              </a:rPr>
              <a:t> универсальных спортивных площадок для игр в мини-футбол, волейбол, баскетбол. На эти цели направлено </a:t>
            </a:r>
            <a:r>
              <a:rPr lang="ru-RU" sz="1400" b="1" dirty="0" smtClean="0">
                <a:solidFill>
                  <a:srgbClr val="002060"/>
                </a:solidFill>
              </a:rPr>
              <a:t>8,98 </a:t>
            </a:r>
            <a:r>
              <a:rPr lang="ru-RU" sz="1400" dirty="0" smtClean="0">
                <a:solidFill>
                  <a:srgbClr val="002060"/>
                </a:solidFill>
              </a:rPr>
              <a:t>млн.руб.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67544" y="3501008"/>
            <a:ext cx="3816424" cy="1584176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indent="180000"/>
            <a:r>
              <a:rPr lang="ru-RU" sz="1400" dirty="0" smtClean="0">
                <a:solidFill>
                  <a:srgbClr val="002060"/>
                </a:solidFill>
              </a:rPr>
              <a:t>В </a:t>
            </a:r>
            <a:r>
              <a:rPr lang="ru-RU" sz="1400" b="1" dirty="0" smtClean="0">
                <a:solidFill>
                  <a:srgbClr val="002060"/>
                </a:solidFill>
              </a:rPr>
              <a:t>2018-2019</a:t>
            </a:r>
            <a:r>
              <a:rPr lang="ru-RU" sz="1400" dirty="0" smtClean="0">
                <a:solidFill>
                  <a:srgbClr val="002060"/>
                </a:solidFill>
              </a:rPr>
              <a:t> г.г. в с.Родино построена лыжная база. Стоимость проекта составила </a:t>
            </a:r>
            <a:r>
              <a:rPr lang="ru-RU" sz="1400" b="1" dirty="0" smtClean="0">
                <a:solidFill>
                  <a:srgbClr val="002060"/>
                </a:solidFill>
              </a:rPr>
              <a:t>2,46 </a:t>
            </a:r>
            <a:r>
              <a:rPr lang="ru-RU" sz="1400" dirty="0" smtClean="0">
                <a:solidFill>
                  <a:srgbClr val="002060"/>
                </a:solidFill>
              </a:rPr>
              <a:t>млн. руб., в т.ч. за счет средств краевого бюджета – </a:t>
            </a:r>
            <a:r>
              <a:rPr lang="ru-RU" sz="1400" b="1" dirty="0" smtClean="0">
                <a:solidFill>
                  <a:srgbClr val="002060"/>
                </a:solidFill>
              </a:rPr>
              <a:t>0,68</a:t>
            </a:r>
            <a:r>
              <a:rPr lang="ru-RU" sz="1400" dirty="0" smtClean="0">
                <a:solidFill>
                  <a:srgbClr val="002060"/>
                </a:solidFill>
              </a:rPr>
              <a:t> млн. руб., за счет средств местного бюджета – </a:t>
            </a:r>
            <a:r>
              <a:rPr lang="ru-RU" sz="1400" b="1" dirty="0" smtClean="0">
                <a:solidFill>
                  <a:srgbClr val="002060"/>
                </a:solidFill>
              </a:rPr>
              <a:t>0,66</a:t>
            </a:r>
            <a:r>
              <a:rPr lang="ru-RU" sz="1400" dirty="0" smtClean="0">
                <a:solidFill>
                  <a:srgbClr val="002060"/>
                </a:solidFill>
              </a:rPr>
              <a:t> млн. руб., за счет внебюджетных источников – </a:t>
            </a:r>
            <a:r>
              <a:rPr lang="ru-RU" sz="1400" b="1" dirty="0" smtClean="0">
                <a:solidFill>
                  <a:srgbClr val="002060"/>
                </a:solidFill>
              </a:rPr>
              <a:t>1,12</a:t>
            </a:r>
            <a:r>
              <a:rPr lang="ru-RU" sz="1400" dirty="0" smtClean="0">
                <a:solidFill>
                  <a:srgbClr val="002060"/>
                </a:solidFill>
              </a:rPr>
              <a:t> млн. руб.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67544" y="5229200"/>
            <a:ext cx="3816424" cy="1359768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indent="180000"/>
            <a:r>
              <a:rPr lang="ru-RU" sz="1400" dirty="0" smtClean="0">
                <a:solidFill>
                  <a:srgbClr val="002060"/>
                </a:solidFill>
              </a:rPr>
              <a:t>С </a:t>
            </a:r>
            <a:r>
              <a:rPr lang="ru-RU" sz="1400" b="1" dirty="0" smtClean="0">
                <a:solidFill>
                  <a:srgbClr val="002060"/>
                </a:solidFill>
              </a:rPr>
              <a:t>2020</a:t>
            </a:r>
            <a:r>
              <a:rPr lang="ru-RU" sz="1400" dirty="0" smtClean="0">
                <a:solidFill>
                  <a:srgbClr val="002060"/>
                </a:solidFill>
              </a:rPr>
              <a:t> года в с. Родино ведется капитальный ремонт ДЮСШ. За три года реализации проекта освоено </a:t>
            </a:r>
            <a:r>
              <a:rPr lang="ru-RU" sz="1400" b="1" dirty="0" smtClean="0">
                <a:solidFill>
                  <a:srgbClr val="002060"/>
                </a:solidFill>
              </a:rPr>
              <a:t>37,18</a:t>
            </a:r>
            <a:r>
              <a:rPr lang="ru-RU" sz="1400" dirty="0" smtClean="0">
                <a:solidFill>
                  <a:srgbClr val="002060"/>
                </a:solidFill>
              </a:rPr>
              <a:t> млн. руб., в т.ч. </a:t>
            </a:r>
            <a:r>
              <a:rPr lang="ru-RU" sz="1400" b="1" dirty="0" smtClean="0">
                <a:solidFill>
                  <a:srgbClr val="002060"/>
                </a:solidFill>
              </a:rPr>
              <a:t>35,32</a:t>
            </a:r>
            <a:r>
              <a:rPr lang="ru-RU" sz="1400" dirty="0" smtClean="0">
                <a:solidFill>
                  <a:srgbClr val="002060"/>
                </a:solidFill>
              </a:rPr>
              <a:t> млн. руб. из краевого бюджета, </a:t>
            </a:r>
            <a:r>
              <a:rPr lang="ru-RU" sz="1400" b="1" dirty="0" smtClean="0">
                <a:solidFill>
                  <a:srgbClr val="002060"/>
                </a:solidFill>
              </a:rPr>
              <a:t>1,86</a:t>
            </a:r>
            <a:r>
              <a:rPr lang="ru-RU" sz="1400" dirty="0" smtClean="0">
                <a:solidFill>
                  <a:srgbClr val="002060"/>
                </a:solidFill>
              </a:rPr>
              <a:t> млн. руб. из местного бюджета.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55976" y="6309320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ДЮСШ с.Родино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64088" y="3789040"/>
            <a:ext cx="3312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 smtClean="0">
                <a:solidFill>
                  <a:schemeClr val="bg1"/>
                </a:solidFill>
              </a:rPr>
              <a:t>Спортивная </a:t>
            </a:r>
            <a:r>
              <a:rPr lang="ru-RU" sz="1200" dirty="0" err="1" smtClean="0">
                <a:solidFill>
                  <a:schemeClr val="bg1"/>
                </a:solidFill>
              </a:rPr>
              <a:t>площака</a:t>
            </a:r>
            <a:r>
              <a:rPr lang="ru-RU" sz="1200" dirty="0" smtClean="0">
                <a:solidFill>
                  <a:schemeClr val="bg1"/>
                </a:solidFill>
              </a:rPr>
              <a:t> с.Родино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44408" cy="485800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Georgia" pitchFamily="18" charset="0"/>
              </a:rPr>
              <a:t>Дорожное хозяйство</a:t>
            </a:r>
            <a:endParaRPr lang="ru-RU" sz="20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-252536" y="1052736"/>
          <a:ext cx="5616624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716016" y="1124744"/>
            <a:ext cx="38884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</a:rPr>
              <a:t>В </a:t>
            </a:r>
            <a:r>
              <a:rPr lang="ru-RU" sz="1400" b="1" dirty="0" smtClean="0">
                <a:solidFill>
                  <a:srgbClr val="002060"/>
                </a:solidFill>
              </a:rPr>
              <a:t>2022</a:t>
            </a:r>
            <a:r>
              <a:rPr lang="ru-RU" sz="1400" dirty="0" smtClean="0">
                <a:solidFill>
                  <a:srgbClr val="002060"/>
                </a:solidFill>
              </a:rPr>
              <a:t> году на ремонт и содержание дорог направлено </a:t>
            </a:r>
            <a:r>
              <a:rPr lang="ru-RU" sz="1400" b="1" dirty="0" smtClean="0">
                <a:solidFill>
                  <a:srgbClr val="002060"/>
                </a:solidFill>
              </a:rPr>
              <a:t>33,70 </a:t>
            </a:r>
            <a:r>
              <a:rPr lang="ru-RU" sz="1400" dirty="0" smtClean="0">
                <a:solidFill>
                  <a:srgbClr val="002060"/>
                </a:solidFill>
              </a:rPr>
              <a:t>млн.</a:t>
            </a:r>
            <a:r>
              <a:rPr lang="ru-RU" sz="1400" b="1" dirty="0" smtClean="0">
                <a:solidFill>
                  <a:srgbClr val="002060"/>
                </a:solidFill>
              </a:rPr>
              <a:t> </a:t>
            </a:r>
            <a:r>
              <a:rPr lang="ru-RU" sz="1400" dirty="0" smtClean="0">
                <a:solidFill>
                  <a:srgbClr val="002060"/>
                </a:solidFill>
              </a:rPr>
              <a:t>руб., из них </a:t>
            </a:r>
            <a:r>
              <a:rPr lang="ru-RU" sz="1400" b="1" dirty="0" smtClean="0">
                <a:solidFill>
                  <a:srgbClr val="002060"/>
                </a:solidFill>
              </a:rPr>
              <a:t>13,67 </a:t>
            </a:r>
            <a:r>
              <a:rPr lang="ru-RU" sz="1400" dirty="0" smtClean="0">
                <a:solidFill>
                  <a:srgbClr val="002060"/>
                </a:solidFill>
              </a:rPr>
              <a:t>млн.руб. (</a:t>
            </a:r>
            <a:r>
              <a:rPr lang="ru-RU" sz="1400" b="1" dirty="0" smtClean="0">
                <a:solidFill>
                  <a:srgbClr val="002060"/>
                </a:solidFill>
              </a:rPr>
              <a:t>40,57%)</a:t>
            </a:r>
            <a:r>
              <a:rPr lang="ru-RU" sz="1400" dirty="0" smtClean="0">
                <a:solidFill>
                  <a:srgbClr val="002060"/>
                </a:solidFill>
              </a:rPr>
              <a:t> - краевой бюджет, </a:t>
            </a:r>
            <a:r>
              <a:rPr lang="ru-RU" sz="1400" b="1" dirty="0" smtClean="0">
                <a:solidFill>
                  <a:srgbClr val="002060"/>
                </a:solidFill>
              </a:rPr>
              <a:t>18,82 </a:t>
            </a:r>
            <a:r>
              <a:rPr lang="ru-RU" sz="1400" dirty="0" smtClean="0">
                <a:solidFill>
                  <a:srgbClr val="002060"/>
                </a:solidFill>
              </a:rPr>
              <a:t>млн.руб. (</a:t>
            </a:r>
            <a:r>
              <a:rPr lang="ru-RU" sz="1400" b="1" dirty="0" smtClean="0">
                <a:solidFill>
                  <a:srgbClr val="002060"/>
                </a:solidFill>
              </a:rPr>
              <a:t>55,84%)</a:t>
            </a:r>
            <a:r>
              <a:rPr lang="ru-RU" sz="1400" dirty="0" smtClean="0">
                <a:solidFill>
                  <a:srgbClr val="002060"/>
                </a:solidFill>
              </a:rPr>
              <a:t> -местный бюджет, </a:t>
            </a:r>
            <a:r>
              <a:rPr lang="ru-RU" sz="1400" b="1" dirty="0" smtClean="0">
                <a:solidFill>
                  <a:srgbClr val="002060"/>
                </a:solidFill>
              </a:rPr>
              <a:t>1,21 </a:t>
            </a:r>
            <a:r>
              <a:rPr lang="ru-RU" sz="1400" dirty="0" smtClean="0">
                <a:solidFill>
                  <a:srgbClr val="002060"/>
                </a:solidFill>
              </a:rPr>
              <a:t>млн.руб. (</a:t>
            </a:r>
            <a:r>
              <a:rPr lang="ru-RU" sz="1400" b="1" dirty="0" smtClean="0">
                <a:solidFill>
                  <a:srgbClr val="002060"/>
                </a:solidFill>
              </a:rPr>
              <a:t>3,59%)</a:t>
            </a:r>
            <a:r>
              <a:rPr lang="ru-RU" sz="1400" dirty="0" smtClean="0">
                <a:solidFill>
                  <a:srgbClr val="002060"/>
                </a:solidFill>
              </a:rPr>
              <a:t> - внебюджетные источники.</a:t>
            </a:r>
            <a:endParaRPr lang="ru-RU" sz="1400" dirty="0">
              <a:solidFill>
                <a:srgbClr val="002060"/>
              </a:solidFill>
            </a:endParaRP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3851920" y="2708920"/>
          <a:ext cx="5568280" cy="383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t="2724" r="7895" b="36842"/>
          <a:stretch>
            <a:fillRect/>
          </a:stretch>
        </p:blipFill>
        <p:spPr bwMode="auto">
          <a:xfrm>
            <a:off x="539552" y="4653136"/>
            <a:ext cx="2952328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29600" cy="504056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Georgia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«Формирование комфортной городской среды»</a:t>
            </a:r>
            <a:endParaRPr lang="ru-RU" sz="20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2304256"/>
          </a:xfrm>
        </p:spPr>
        <p:txBody>
          <a:bodyPr>
            <a:normAutofit fontScale="92500" lnSpcReduction="20000"/>
          </a:bodyPr>
          <a:lstStyle/>
          <a:p>
            <a:pPr marL="0" indent="180000" algn="just">
              <a:buNone/>
            </a:pPr>
            <a:r>
              <a:rPr lang="ru-RU" sz="1600" dirty="0" smtClean="0">
                <a:solidFill>
                  <a:srgbClr val="002060"/>
                </a:solidFill>
              </a:rPr>
              <a:t>В </a:t>
            </a:r>
            <a:r>
              <a:rPr lang="ru-RU" sz="1600" b="1" dirty="0" smtClean="0">
                <a:solidFill>
                  <a:srgbClr val="002060"/>
                </a:solidFill>
              </a:rPr>
              <a:t>2021</a:t>
            </a:r>
            <a:r>
              <a:rPr lang="ru-RU" sz="1600" dirty="0" smtClean="0">
                <a:solidFill>
                  <a:srgbClr val="002060"/>
                </a:solidFill>
              </a:rPr>
              <a:t> году в рамках проектов развития общественной инфраструктуры, основанных на местных инициативах в с.Родино реализовано два проекта по благоустройству территории:</a:t>
            </a:r>
          </a:p>
          <a:p>
            <a:pPr marL="0" indent="180000" algn="just">
              <a:buFontTx/>
              <a:buChar char="-"/>
            </a:pPr>
            <a:r>
              <a:rPr lang="ru-RU" sz="1600" dirty="0" smtClean="0">
                <a:solidFill>
                  <a:srgbClr val="002060"/>
                </a:solidFill>
              </a:rPr>
              <a:t>обустройство фонтана и прилегающей к нему территории. Сумма проекта составила – </a:t>
            </a:r>
            <a:r>
              <a:rPr lang="ru-RU" sz="1600" b="1" dirty="0" smtClean="0">
                <a:solidFill>
                  <a:srgbClr val="002060"/>
                </a:solidFill>
              </a:rPr>
              <a:t>1,45</a:t>
            </a:r>
            <a:r>
              <a:rPr lang="ru-RU" sz="1600" dirty="0" smtClean="0">
                <a:solidFill>
                  <a:srgbClr val="002060"/>
                </a:solidFill>
              </a:rPr>
              <a:t> млн. руб., в т.ч. </a:t>
            </a:r>
            <a:r>
              <a:rPr lang="ru-RU" sz="1600" b="1" dirty="0" smtClean="0">
                <a:solidFill>
                  <a:srgbClr val="002060"/>
                </a:solidFill>
              </a:rPr>
              <a:t>1,00</a:t>
            </a:r>
            <a:r>
              <a:rPr lang="ru-RU" sz="1600" dirty="0" smtClean="0">
                <a:solidFill>
                  <a:srgbClr val="002060"/>
                </a:solidFill>
              </a:rPr>
              <a:t> млн. руб. – краевой бюджет, </a:t>
            </a:r>
            <a:r>
              <a:rPr lang="ru-RU" sz="1600" b="1" dirty="0" smtClean="0">
                <a:solidFill>
                  <a:srgbClr val="002060"/>
                </a:solidFill>
              </a:rPr>
              <a:t>0,22</a:t>
            </a:r>
            <a:r>
              <a:rPr lang="ru-RU" sz="1600" dirty="0" smtClean="0">
                <a:solidFill>
                  <a:srgbClr val="002060"/>
                </a:solidFill>
              </a:rPr>
              <a:t> млн. руб. – местный бюджет и </a:t>
            </a:r>
            <a:r>
              <a:rPr lang="ru-RU" sz="1600" b="1" dirty="0" smtClean="0">
                <a:solidFill>
                  <a:srgbClr val="002060"/>
                </a:solidFill>
              </a:rPr>
              <a:t>0,23 </a:t>
            </a:r>
            <a:r>
              <a:rPr lang="ru-RU" sz="1600" dirty="0" smtClean="0">
                <a:solidFill>
                  <a:srgbClr val="002060"/>
                </a:solidFill>
              </a:rPr>
              <a:t>млн. руб. за счет средств внебюджетных источников.</a:t>
            </a:r>
          </a:p>
          <a:p>
            <a:pPr marL="0" indent="180000" algn="just">
              <a:buFontTx/>
              <a:buChar char="-"/>
            </a:pPr>
            <a:r>
              <a:rPr lang="ru-RU" sz="1600" dirty="0" smtClean="0">
                <a:solidFill>
                  <a:srgbClr val="002060"/>
                </a:solidFill>
              </a:rPr>
              <a:t>обустройство тротуара по ул. Ленина – </a:t>
            </a:r>
            <a:r>
              <a:rPr lang="ru-RU" sz="1600" b="1" dirty="0" smtClean="0">
                <a:solidFill>
                  <a:srgbClr val="002060"/>
                </a:solidFill>
              </a:rPr>
              <a:t>1,45</a:t>
            </a:r>
            <a:r>
              <a:rPr lang="ru-RU" sz="1600" dirty="0" smtClean="0">
                <a:solidFill>
                  <a:srgbClr val="002060"/>
                </a:solidFill>
              </a:rPr>
              <a:t> млн. руб., в т.ч. </a:t>
            </a:r>
            <a:r>
              <a:rPr lang="ru-RU" sz="1600" b="1" dirty="0" smtClean="0">
                <a:solidFill>
                  <a:srgbClr val="002060"/>
                </a:solidFill>
              </a:rPr>
              <a:t>1,00</a:t>
            </a:r>
            <a:r>
              <a:rPr lang="ru-RU" sz="1600" dirty="0" smtClean="0">
                <a:solidFill>
                  <a:srgbClr val="002060"/>
                </a:solidFill>
              </a:rPr>
              <a:t> млн. руб. из краевого бюджета, </a:t>
            </a:r>
            <a:r>
              <a:rPr lang="ru-RU" sz="1600" b="1" dirty="0" smtClean="0">
                <a:solidFill>
                  <a:srgbClr val="002060"/>
                </a:solidFill>
              </a:rPr>
              <a:t>0,22</a:t>
            </a:r>
            <a:r>
              <a:rPr lang="ru-RU" sz="1600" dirty="0" smtClean="0">
                <a:solidFill>
                  <a:srgbClr val="002060"/>
                </a:solidFill>
              </a:rPr>
              <a:t> млн. руб. из местного бюджета и </a:t>
            </a:r>
            <a:r>
              <a:rPr lang="ru-RU" sz="1600" b="1" dirty="0" smtClean="0">
                <a:solidFill>
                  <a:srgbClr val="002060"/>
                </a:solidFill>
              </a:rPr>
              <a:t>0,23 </a:t>
            </a:r>
            <a:r>
              <a:rPr lang="ru-RU" sz="1600" dirty="0" smtClean="0">
                <a:solidFill>
                  <a:srgbClr val="002060"/>
                </a:solidFill>
              </a:rPr>
              <a:t>млн. руб. за счет средств внебюджетных источников. </a:t>
            </a:r>
          </a:p>
          <a:p>
            <a:pPr marL="0" indent="180000" algn="just">
              <a:buNone/>
            </a:pPr>
            <a:r>
              <a:rPr lang="ru-RU" sz="1600" dirty="0" smtClean="0">
                <a:solidFill>
                  <a:srgbClr val="002060"/>
                </a:solidFill>
              </a:rPr>
              <a:t>На обустройство уличного освещения израсходовано </a:t>
            </a:r>
            <a:r>
              <a:rPr lang="ru-RU" sz="1600" b="1" dirty="0" smtClean="0">
                <a:solidFill>
                  <a:srgbClr val="002060"/>
                </a:solidFill>
              </a:rPr>
              <a:t>5,05</a:t>
            </a:r>
            <a:r>
              <a:rPr lang="ru-RU" sz="1600" dirty="0" smtClean="0">
                <a:solidFill>
                  <a:srgbClr val="002060"/>
                </a:solidFill>
              </a:rPr>
              <a:t> млн. руб., в т.ч. </a:t>
            </a:r>
            <a:r>
              <a:rPr lang="ru-RU" sz="1600" b="1" dirty="0" smtClean="0">
                <a:solidFill>
                  <a:srgbClr val="002060"/>
                </a:solidFill>
              </a:rPr>
              <a:t>5,00</a:t>
            </a:r>
            <a:r>
              <a:rPr lang="ru-RU" sz="1600" dirty="0" smtClean="0">
                <a:solidFill>
                  <a:srgbClr val="002060"/>
                </a:solidFill>
              </a:rPr>
              <a:t> млн. руб. – краевой бюджет, </a:t>
            </a:r>
            <a:r>
              <a:rPr lang="ru-RU" sz="1600" b="1" dirty="0" smtClean="0">
                <a:solidFill>
                  <a:srgbClr val="002060"/>
                </a:solidFill>
              </a:rPr>
              <a:t>0,05 </a:t>
            </a:r>
            <a:r>
              <a:rPr lang="ru-RU" sz="1600" dirty="0" smtClean="0">
                <a:solidFill>
                  <a:srgbClr val="002060"/>
                </a:solidFill>
              </a:rPr>
              <a:t>млн. руб. – местный бюджет.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224" y="3573016"/>
            <a:ext cx="2088232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645024"/>
            <a:ext cx="2304256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d:\Users\Fin5\Desktop\IMG_20230531_1642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4005064"/>
            <a:ext cx="2808312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701824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Georgia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«Формирование комфортной городской среды»</a:t>
            </a:r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1196752"/>
            <a:ext cx="4464496" cy="1008112"/>
          </a:xfrm>
        </p:spPr>
        <p:txBody>
          <a:bodyPr>
            <a:noAutofit/>
          </a:bodyPr>
          <a:lstStyle/>
          <a:p>
            <a:pPr marL="0" indent="180000">
              <a:buNone/>
            </a:pPr>
            <a:r>
              <a:rPr lang="ru-RU" sz="1800" dirty="0" smtClean="0">
                <a:solidFill>
                  <a:srgbClr val="002060"/>
                </a:solidFill>
                <a:latin typeface="Georgia" pitchFamily="18" charset="0"/>
                <a:cs typeface="Times New Roman" panose="02020603050405020304" pitchFamily="18" charset="0"/>
              </a:rPr>
              <a:t>В </a:t>
            </a:r>
            <a:r>
              <a:rPr lang="ru-RU" sz="1800" b="1" dirty="0" smtClean="0">
                <a:solidFill>
                  <a:srgbClr val="002060"/>
                </a:solidFill>
                <a:latin typeface="Georgia" pitchFamily="18" charset="0"/>
                <a:cs typeface="Times New Roman" panose="02020603050405020304" pitchFamily="18" charset="0"/>
              </a:rPr>
              <a:t>2022</a:t>
            </a:r>
            <a:r>
              <a:rPr lang="ru-RU" sz="1800" dirty="0" smtClean="0">
                <a:solidFill>
                  <a:srgbClr val="002060"/>
                </a:solidFill>
                <a:latin typeface="Georgia" pitchFamily="18" charset="0"/>
                <a:cs typeface="Times New Roman" panose="02020603050405020304" pitchFamily="18" charset="0"/>
              </a:rPr>
              <a:t> году на благоустройство центральной площади в с.Родино было направлено </a:t>
            </a:r>
            <a:r>
              <a:rPr lang="ru-RU" sz="1800" b="1" dirty="0" smtClean="0">
                <a:solidFill>
                  <a:srgbClr val="002060"/>
                </a:solidFill>
                <a:latin typeface="Georgia" pitchFamily="18" charset="0"/>
                <a:cs typeface="Times New Roman" panose="02020603050405020304" pitchFamily="18" charset="0"/>
              </a:rPr>
              <a:t>4,04</a:t>
            </a:r>
            <a:r>
              <a:rPr lang="ru-RU" sz="1800" dirty="0" smtClean="0">
                <a:solidFill>
                  <a:srgbClr val="002060"/>
                </a:solidFill>
                <a:latin typeface="Georgia" pitchFamily="18" charset="0"/>
                <a:cs typeface="Times New Roman" panose="02020603050405020304" pitchFamily="18" charset="0"/>
              </a:rPr>
              <a:t> млн. руб., в т.ч.:</a:t>
            </a: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491880" y="2348880"/>
            <a:ext cx="2088232" cy="79208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Федеральный бюджет</a:t>
            </a:r>
            <a:endParaRPr lang="ru-RU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491880" y="3356992"/>
            <a:ext cx="2088232" cy="79208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Краевой бюджет</a:t>
            </a:r>
            <a:endParaRPr lang="ru-RU" b="1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491880" y="4365104"/>
            <a:ext cx="2088232" cy="79208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Местный</a:t>
            </a:r>
            <a:r>
              <a:rPr lang="ru-RU" dirty="0" smtClean="0"/>
              <a:t> </a:t>
            </a:r>
            <a:r>
              <a:rPr lang="ru-RU" b="1" dirty="0" smtClean="0"/>
              <a:t>бюджет</a:t>
            </a:r>
            <a:endParaRPr lang="ru-RU" b="1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084168" y="3356992"/>
            <a:ext cx="2088232" cy="79208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3,00 млн. руб.</a:t>
            </a:r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99592" y="2348880"/>
            <a:ext cx="2088232" cy="79208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3,96 млн. руб.</a:t>
            </a:r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99592" y="3356992"/>
            <a:ext cx="2088232" cy="79208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0,04 млн. руб.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99592" y="4365104"/>
            <a:ext cx="2088232" cy="79208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0,04 млн. руб.</a:t>
            </a:r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084168" y="4365104"/>
            <a:ext cx="2088232" cy="79208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0,03 млн. руб.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3707904" y="5445224"/>
            <a:ext cx="4608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80000"/>
            <a:r>
              <a:rPr lang="ru-RU" dirty="0" smtClean="0">
                <a:solidFill>
                  <a:srgbClr val="002060"/>
                </a:solidFill>
                <a:latin typeface="Georgia" pitchFamily="18" charset="0"/>
                <a:cs typeface="Times New Roman" panose="02020603050405020304" pitchFamily="18" charset="0"/>
              </a:rPr>
              <a:t>На благоустройство центральной площади в с.Степное направлено </a:t>
            </a:r>
            <a:r>
              <a:rPr lang="ru-RU" b="1" dirty="0" smtClean="0">
                <a:solidFill>
                  <a:srgbClr val="002060"/>
                </a:solidFill>
                <a:latin typeface="Georgia" pitchFamily="18" charset="0"/>
                <a:cs typeface="Times New Roman" panose="02020603050405020304" pitchFamily="18" charset="0"/>
              </a:rPr>
              <a:t>3,03 </a:t>
            </a:r>
            <a:r>
              <a:rPr lang="ru-RU" dirty="0" smtClean="0">
                <a:solidFill>
                  <a:srgbClr val="002060"/>
                </a:solidFill>
                <a:latin typeface="Georgia" pitchFamily="18" charset="0"/>
                <a:cs typeface="Times New Roman" panose="02020603050405020304" pitchFamily="18" charset="0"/>
              </a:rPr>
              <a:t>млн. руб., в т.ч.:</a:t>
            </a:r>
            <a:endParaRPr lang="ru-RU" dirty="0">
              <a:solidFill>
                <a:srgbClr val="002060"/>
              </a:solidFill>
            </a:endParaRPr>
          </a:p>
        </p:txBody>
      </p:sp>
      <p:cxnSp>
        <p:nvCxnSpPr>
          <p:cNvPr id="21" name="Прямая соединительная линия 20"/>
          <p:cNvCxnSpPr>
            <a:stCxn id="6" idx="1"/>
            <a:endCxn id="10" idx="3"/>
          </p:cNvCxnSpPr>
          <p:nvPr/>
        </p:nvCxnSpPr>
        <p:spPr>
          <a:xfrm flipH="1">
            <a:off x="2987824" y="2744924"/>
            <a:ext cx="504056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>
            <a:off x="2987824" y="3789040"/>
            <a:ext cx="504056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H="1">
            <a:off x="2987824" y="4725144"/>
            <a:ext cx="504056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H="1">
            <a:off x="5580112" y="3789040"/>
            <a:ext cx="504056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H="1">
            <a:off x="5580112" y="4797152"/>
            <a:ext cx="504056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467544" y="1700808"/>
            <a:ext cx="0" cy="3024336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flipH="1">
            <a:off x="467544" y="1700808"/>
            <a:ext cx="36004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H="1">
            <a:off x="467544" y="3789040"/>
            <a:ext cx="36004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H="1">
            <a:off x="467544" y="2780928"/>
            <a:ext cx="36004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flipH="1">
            <a:off x="467544" y="4725144"/>
            <a:ext cx="36004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8676456" y="3789040"/>
            <a:ext cx="0" cy="216024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flipH="1">
            <a:off x="8316416" y="5949280"/>
            <a:ext cx="36004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flipH="1">
            <a:off x="8316416" y="4797152"/>
            <a:ext cx="36004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 flipH="1">
            <a:off x="8316416" y="3789040"/>
            <a:ext cx="36004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t="5052" r="11990" b="19991"/>
          <a:stretch>
            <a:fillRect/>
          </a:stretch>
        </p:blipFill>
        <p:spPr bwMode="auto">
          <a:xfrm>
            <a:off x="5220072" y="0"/>
            <a:ext cx="2765946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3140968"/>
            <a:ext cx="2700000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3140968"/>
            <a:ext cx="4105906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/>
          <a:srcRect l="3740" r="12251" b="12750"/>
          <a:stretch>
            <a:fillRect/>
          </a:stretch>
        </p:blipFill>
        <p:spPr bwMode="auto">
          <a:xfrm>
            <a:off x="1115616" y="0"/>
            <a:ext cx="4032448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47664" y="2780928"/>
            <a:ext cx="3240360" cy="288032"/>
          </a:xfrm>
          <a:gradFill flip="none" rotWithShape="1">
            <a:gsLst>
              <a:gs pos="0">
                <a:schemeClr val="bg2"/>
              </a:gs>
              <a:gs pos="50000">
                <a:schemeClr val="bg2"/>
              </a:gs>
              <a:gs pos="100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1200" dirty="0" smtClean="0">
                <a:latin typeface="Georgia" pitchFamily="18" charset="0"/>
              </a:rPr>
              <a:t>Центральная площадь с.Степное</a:t>
            </a:r>
            <a:endParaRPr lang="ru-RU" sz="1200" dirty="0">
              <a:latin typeface="Georgia" pitchFamily="18" charset="0"/>
            </a:endParaRPr>
          </a:p>
        </p:txBody>
      </p:sp>
      <p:sp>
        <p:nvSpPr>
          <p:cNvPr id="12" name="Содержимое 2"/>
          <p:cNvSpPr txBox="1">
            <a:spLocks/>
          </p:cNvSpPr>
          <p:nvPr/>
        </p:nvSpPr>
        <p:spPr>
          <a:xfrm>
            <a:off x="1475656" y="6381328"/>
            <a:ext cx="3240360" cy="288032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50000">
                <a:schemeClr val="bg2"/>
              </a:gs>
              <a:gs pos="100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Фонтан с.Родино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</p:txBody>
      </p:sp>
      <p:sp>
        <p:nvSpPr>
          <p:cNvPr id="13" name="Содержимое 2"/>
          <p:cNvSpPr txBox="1">
            <a:spLocks/>
          </p:cNvSpPr>
          <p:nvPr/>
        </p:nvSpPr>
        <p:spPr>
          <a:xfrm>
            <a:off x="5292080" y="6381328"/>
            <a:ext cx="2736304" cy="288032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50000">
                <a:schemeClr val="bg2"/>
              </a:gs>
              <a:gs pos="100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Центральная площадь с.Родино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</p:txBody>
      </p:sp>
      <p:sp>
        <p:nvSpPr>
          <p:cNvPr id="14" name="Содержимое 2"/>
          <p:cNvSpPr txBox="1">
            <a:spLocks/>
          </p:cNvSpPr>
          <p:nvPr/>
        </p:nvSpPr>
        <p:spPr>
          <a:xfrm>
            <a:off x="5220072" y="2780928"/>
            <a:ext cx="2736304" cy="288032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50000">
                <a:schemeClr val="bg2"/>
              </a:gs>
              <a:gs pos="100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Площадь у фонтана с.Родино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59832" y="5877272"/>
            <a:ext cx="5626968" cy="464915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Georgia" pitchFamily="18" charset="0"/>
              </a:rPr>
              <a:t>Спасибо за внимание</a:t>
            </a:r>
            <a:endParaRPr lang="ru-RU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b="31243"/>
          <a:stretch>
            <a:fillRect/>
          </a:stretch>
        </p:blipFill>
        <p:spPr bwMode="auto">
          <a:xfrm>
            <a:off x="179512" y="4005064"/>
            <a:ext cx="2700000" cy="2475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04664"/>
            <a:ext cx="2700000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404664"/>
            <a:ext cx="6045632" cy="5271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692696"/>
            <a:ext cx="4680520" cy="2592288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ru-RU" sz="1600" b="1" kern="1400" dirty="0" err="1" smtClean="0">
                <a:solidFill>
                  <a:srgbClr val="002060"/>
                </a:solidFill>
              </a:rPr>
              <a:t>Родинский</a:t>
            </a:r>
            <a:r>
              <a:rPr lang="ru-RU" sz="1600" b="1" kern="1400" dirty="0" smtClean="0">
                <a:solidFill>
                  <a:srgbClr val="002060"/>
                </a:solidFill>
              </a:rPr>
              <a:t> район состоит из:</a:t>
            </a:r>
          </a:p>
          <a:p>
            <a:pPr marL="0" indent="180000">
              <a:spcBef>
                <a:spcPts val="600"/>
              </a:spcBef>
              <a:buClr>
                <a:srgbClr val="002060"/>
              </a:buClr>
              <a:buFont typeface="Arial" pitchFamily="34" charset="0"/>
              <a:buChar char="•"/>
            </a:pPr>
            <a:r>
              <a:rPr lang="ru-RU" sz="1600" b="1" kern="1400" dirty="0" smtClean="0">
                <a:solidFill>
                  <a:srgbClr val="002060"/>
                </a:solidFill>
              </a:rPr>
              <a:t>20</a:t>
            </a:r>
            <a:r>
              <a:rPr lang="ru-RU" sz="1600" kern="1400" dirty="0" smtClean="0">
                <a:solidFill>
                  <a:srgbClr val="002060"/>
                </a:solidFill>
              </a:rPr>
              <a:t> </a:t>
            </a:r>
            <a:r>
              <a:rPr lang="ru-RU" sz="1600" b="1" kern="1400" dirty="0" smtClean="0">
                <a:solidFill>
                  <a:srgbClr val="002060"/>
                </a:solidFill>
              </a:rPr>
              <a:t>населенных</a:t>
            </a:r>
            <a:r>
              <a:rPr lang="ru-RU" sz="1600" kern="1400" dirty="0" smtClean="0">
                <a:solidFill>
                  <a:srgbClr val="002060"/>
                </a:solidFill>
              </a:rPr>
              <a:t> </a:t>
            </a:r>
            <a:r>
              <a:rPr lang="ru-RU" sz="1600" b="1" kern="1400" dirty="0" smtClean="0">
                <a:solidFill>
                  <a:srgbClr val="002060"/>
                </a:solidFill>
              </a:rPr>
              <a:t>пунктов: </a:t>
            </a:r>
            <a:r>
              <a:rPr lang="ru-RU" sz="1600" kern="1400" dirty="0" smtClean="0">
                <a:solidFill>
                  <a:srgbClr val="002060"/>
                </a:solidFill>
              </a:rPr>
              <a:t>с.Вознесенка, </a:t>
            </a:r>
            <a:r>
              <a:rPr lang="ru-RU" sz="1600" kern="1400" dirty="0" err="1" smtClean="0">
                <a:solidFill>
                  <a:srgbClr val="002060"/>
                </a:solidFill>
              </a:rPr>
              <a:t>п.Вячеславка</a:t>
            </a:r>
            <a:r>
              <a:rPr lang="ru-RU" sz="1600" kern="1400" dirty="0" smtClean="0">
                <a:solidFill>
                  <a:srgbClr val="002060"/>
                </a:solidFill>
              </a:rPr>
              <a:t>, п.Зеленая Дубрава, с.Зеленый Луг, </a:t>
            </a:r>
            <a:r>
              <a:rPr lang="ru-RU" sz="1600" kern="1400" dirty="0" err="1" smtClean="0">
                <a:solidFill>
                  <a:srgbClr val="002060"/>
                </a:solidFill>
              </a:rPr>
              <a:t>с.Каяушка</a:t>
            </a:r>
            <a:r>
              <a:rPr lang="ru-RU" sz="1600" kern="1400" dirty="0" smtClean="0">
                <a:solidFill>
                  <a:srgbClr val="002060"/>
                </a:solidFill>
              </a:rPr>
              <a:t>, с.Кочки, п.Красный Алтай, п.Мирный, п.Новотроицк, с.Покровка, с.Раздольное, с.Разумовка, с.Родино, с.Степное, с.Степной </a:t>
            </a:r>
            <a:r>
              <a:rPr lang="ru-RU" sz="1600" kern="1400" dirty="0" err="1" smtClean="0">
                <a:solidFill>
                  <a:srgbClr val="002060"/>
                </a:solidFill>
              </a:rPr>
              <a:t>Кучук</a:t>
            </a:r>
            <a:r>
              <a:rPr lang="ru-RU" sz="1600" kern="1400" dirty="0" smtClean="0">
                <a:solidFill>
                  <a:srgbClr val="002060"/>
                </a:solidFill>
              </a:rPr>
              <a:t>, </a:t>
            </a:r>
            <a:r>
              <a:rPr lang="ru-RU" sz="1600" kern="1400" dirty="0" err="1" smtClean="0">
                <a:solidFill>
                  <a:srgbClr val="002060"/>
                </a:solidFill>
              </a:rPr>
              <a:t>п.Тизек</a:t>
            </a:r>
            <a:r>
              <a:rPr lang="ru-RU" sz="1600" kern="1400" dirty="0" smtClean="0">
                <a:solidFill>
                  <a:srgbClr val="002060"/>
                </a:solidFill>
              </a:rPr>
              <a:t>, с.Центральное, с.Шаталовка, </a:t>
            </a:r>
            <a:r>
              <a:rPr lang="ru-RU" sz="1600" kern="1400" dirty="0" err="1" smtClean="0">
                <a:solidFill>
                  <a:srgbClr val="002060"/>
                </a:solidFill>
              </a:rPr>
              <a:t>п.Шубинка</a:t>
            </a:r>
            <a:r>
              <a:rPr lang="ru-RU" sz="1600" kern="1400" dirty="0" smtClean="0">
                <a:solidFill>
                  <a:srgbClr val="002060"/>
                </a:solidFill>
              </a:rPr>
              <a:t>, с.Ярославцев Лог.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356992"/>
            <a:ext cx="4608512" cy="3124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764704"/>
            <a:ext cx="3240360" cy="2860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580112" y="4077072"/>
            <a:ext cx="3024336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80000">
              <a:spcBef>
                <a:spcPts val="600"/>
              </a:spcBef>
              <a:buClr>
                <a:srgbClr val="002060"/>
              </a:buClr>
              <a:buFont typeface="Arial" pitchFamily="34" charset="0"/>
              <a:buChar char="•"/>
            </a:pPr>
            <a:r>
              <a:rPr lang="ru-RU" sz="1600" kern="1400" dirty="0" smtClean="0">
                <a:solidFill>
                  <a:srgbClr val="002060"/>
                </a:solidFill>
              </a:rPr>
              <a:t>Эти населенные пункты составляют </a:t>
            </a:r>
            <a:r>
              <a:rPr lang="ru-RU" sz="1600" b="1" kern="1400" dirty="0" smtClean="0">
                <a:solidFill>
                  <a:srgbClr val="002060"/>
                </a:solidFill>
              </a:rPr>
              <a:t>12 сельских советов</a:t>
            </a:r>
            <a:r>
              <a:rPr lang="ru-RU" sz="1600" kern="1400" dirty="0" smtClean="0">
                <a:solidFill>
                  <a:srgbClr val="002060"/>
                </a:solidFill>
              </a:rPr>
              <a:t>.</a:t>
            </a:r>
          </a:p>
          <a:p>
            <a:pPr indent="180000">
              <a:spcBef>
                <a:spcPts val="600"/>
              </a:spcBef>
              <a:buClr>
                <a:srgbClr val="002060"/>
              </a:buClr>
              <a:buFont typeface="Arial" pitchFamily="34" charset="0"/>
              <a:buChar char="•"/>
            </a:pPr>
            <a:r>
              <a:rPr lang="ru-RU" sz="1600" kern="1400" dirty="0" smtClean="0">
                <a:solidFill>
                  <a:srgbClr val="002060"/>
                </a:solidFill>
              </a:rPr>
              <a:t>Население </a:t>
            </a:r>
            <a:r>
              <a:rPr lang="ru-RU" sz="1600" kern="1400" dirty="0" err="1" smtClean="0">
                <a:solidFill>
                  <a:srgbClr val="002060"/>
                </a:solidFill>
              </a:rPr>
              <a:t>Родинского</a:t>
            </a:r>
            <a:r>
              <a:rPr lang="ru-RU" sz="1600" kern="1400" dirty="0" smtClean="0">
                <a:solidFill>
                  <a:srgbClr val="002060"/>
                </a:solidFill>
              </a:rPr>
              <a:t> района на </a:t>
            </a:r>
            <a:r>
              <a:rPr lang="ru-RU" sz="1600" b="1" kern="1400" dirty="0" smtClean="0">
                <a:solidFill>
                  <a:srgbClr val="002060"/>
                </a:solidFill>
              </a:rPr>
              <a:t>01.01.2022</a:t>
            </a:r>
            <a:r>
              <a:rPr lang="ru-RU" sz="1600" kern="1400" dirty="0" smtClean="0">
                <a:solidFill>
                  <a:srgbClr val="002060"/>
                </a:solidFill>
              </a:rPr>
              <a:t> года - </a:t>
            </a:r>
            <a:r>
              <a:rPr lang="ru-RU" sz="1600" b="1" dirty="0" smtClean="0">
                <a:solidFill>
                  <a:srgbClr val="002060"/>
                </a:solidFill>
              </a:rPr>
              <a:t>17115</a:t>
            </a:r>
            <a:r>
              <a:rPr lang="ru-RU" sz="1600" dirty="0" smtClean="0">
                <a:solidFill>
                  <a:srgbClr val="002060"/>
                </a:solidFill>
              </a:rPr>
              <a:t> человек.</a:t>
            </a:r>
            <a:endParaRPr lang="ru-RU" sz="1600" kern="1400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/>
        </p:nvGraphicFramePr>
        <p:xfrm>
          <a:off x="323528" y="620688"/>
          <a:ext cx="8496944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066800"/>
          </a:xfrm>
        </p:spPr>
        <p:txBody>
          <a:bodyPr>
            <a:noAutofit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Georgia" pitchFamily="18" charset="0"/>
              </a:rPr>
              <a:t>Основные характеристики консолидированного бюджета </a:t>
            </a:r>
            <a:r>
              <a:rPr lang="ru-RU" sz="2200" b="1" dirty="0" err="1" smtClean="0">
                <a:solidFill>
                  <a:srgbClr val="002060"/>
                </a:solidFill>
                <a:latin typeface="Georgia" pitchFamily="18" charset="0"/>
              </a:rPr>
              <a:t>Родинского</a:t>
            </a:r>
            <a:r>
              <a:rPr lang="ru-RU" sz="2200" b="1" dirty="0" smtClean="0">
                <a:solidFill>
                  <a:srgbClr val="002060"/>
                </a:solidFill>
                <a:latin typeface="Georgia" pitchFamily="18" charset="0"/>
              </a:rPr>
              <a:t> района 2018-2022 г.г.</a:t>
            </a:r>
            <a:endParaRPr lang="ru-RU" sz="22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059832" y="2204864"/>
          <a:ext cx="5976664" cy="3816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028384" y="4365104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2060"/>
                </a:solidFill>
              </a:rPr>
              <a:t>(</a:t>
            </a:r>
            <a:r>
              <a:rPr lang="ru-RU" sz="1100" dirty="0" smtClean="0">
                <a:solidFill>
                  <a:srgbClr val="002060"/>
                </a:solidFill>
              </a:rPr>
              <a:t>млн</a:t>
            </a:r>
            <a:r>
              <a:rPr lang="ru-RU" sz="1200" dirty="0" smtClean="0">
                <a:solidFill>
                  <a:srgbClr val="002060"/>
                </a:solidFill>
              </a:rPr>
              <a:t>. руб.)</a:t>
            </a:r>
            <a:endParaRPr lang="ru-RU" sz="1200" dirty="0">
              <a:solidFill>
                <a:srgbClr val="002060"/>
              </a:solidFill>
            </a:endParaRPr>
          </a:p>
        </p:txBody>
      </p:sp>
      <p:graphicFrame>
        <p:nvGraphicFramePr>
          <p:cNvPr id="8" name="Схема 7"/>
          <p:cNvGraphicFramePr/>
          <p:nvPr/>
        </p:nvGraphicFramePr>
        <p:xfrm>
          <a:off x="179512" y="2204864"/>
          <a:ext cx="2808312" cy="3672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19256" cy="917848"/>
          </a:xfrm>
        </p:spPr>
        <p:txBody>
          <a:bodyPr>
            <a:noAutofit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Georgia" pitchFamily="18" charset="0"/>
              </a:rPr>
              <a:t>Основные характеристики районного бюджета </a:t>
            </a:r>
            <a:r>
              <a:rPr lang="ru-RU" sz="2200" b="1" dirty="0" err="1" smtClean="0">
                <a:solidFill>
                  <a:srgbClr val="002060"/>
                </a:solidFill>
                <a:latin typeface="Georgia" pitchFamily="18" charset="0"/>
              </a:rPr>
              <a:t>Родинского</a:t>
            </a:r>
            <a:r>
              <a:rPr lang="ru-RU" sz="2200" b="1" dirty="0" smtClean="0">
                <a:solidFill>
                  <a:srgbClr val="002060"/>
                </a:solidFill>
                <a:latin typeface="Georgia" pitchFamily="18" charset="0"/>
              </a:rPr>
              <a:t> района 2018-2022 г.г.</a:t>
            </a:r>
            <a:endParaRPr lang="ru-RU" sz="2200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179512" y="2276872"/>
          <a:ext cx="2736304" cy="3744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Содержимое 3"/>
          <p:cNvGraphicFramePr>
            <a:graphicFrameLocks/>
          </p:cNvGraphicFramePr>
          <p:nvPr/>
        </p:nvGraphicFramePr>
        <p:xfrm>
          <a:off x="2987824" y="2276872"/>
          <a:ext cx="6048672" cy="3816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629816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+mn-lt"/>
              </a:rPr>
              <a:t>Доходы районного бюджета 2021-2022 г.г.</a:t>
            </a:r>
            <a:endParaRPr lang="ru-RU" sz="2200" b="1" dirty="0">
              <a:solidFill>
                <a:srgbClr val="002060"/>
              </a:solidFill>
              <a:latin typeface="+mn-lt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67544" y="1844824"/>
          <a:ext cx="5040560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Схема 5"/>
          <p:cNvGraphicFramePr/>
          <p:nvPr/>
        </p:nvGraphicFramePr>
        <p:xfrm>
          <a:off x="5292080" y="2780928"/>
          <a:ext cx="3600400" cy="1872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868144" y="3429000"/>
            <a:ext cx="369332" cy="78105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</a:rPr>
              <a:t>38,91%</a:t>
            </a:r>
            <a:endParaRPr lang="ru-RU" sz="12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653008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+mn-lt"/>
              </a:rPr>
              <a:t>Структура доходов районного бюджета за 2022 год</a:t>
            </a:r>
            <a:endParaRPr lang="ru-RU" sz="2200" b="1" dirty="0">
              <a:solidFill>
                <a:srgbClr val="002060"/>
              </a:solidFill>
              <a:latin typeface="+mn-lt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699792" y="980728"/>
          <a:ext cx="6149255" cy="43362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51520" y="1124745"/>
            <a:ext cx="25202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2060"/>
                </a:solidFill>
              </a:rPr>
              <a:t>Сумма доходов бюджета за </a:t>
            </a:r>
            <a:r>
              <a:rPr lang="ru-RU" sz="1200" b="1" dirty="0" smtClean="0">
                <a:solidFill>
                  <a:srgbClr val="002060"/>
                </a:solidFill>
              </a:rPr>
              <a:t>2022</a:t>
            </a:r>
            <a:r>
              <a:rPr lang="ru-RU" sz="1200" dirty="0" smtClean="0">
                <a:solidFill>
                  <a:srgbClr val="002060"/>
                </a:solidFill>
              </a:rPr>
              <a:t> год составила </a:t>
            </a:r>
            <a:r>
              <a:rPr lang="ru-RU" sz="1200" b="1" dirty="0" smtClean="0">
                <a:solidFill>
                  <a:srgbClr val="002060"/>
                </a:solidFill>
              </a:rPr>
              <a:t>811,45</a:t>
            </a:r>
            <a:r>
              <a:rPr lang="ru-RU" sz="1200" dirty="0" smtClean="0">
                <a:solidFill>
                  <a:srgbClr val="002060"/>
                </a:solidFill>
              </a:rPr>
              <a:t> млн. руб. </a:t>
            </a:r>
            <a:r>
              <a:rPr lang="ru-RU" altLang="ru-RU" sz="1200" dirty="0" smtClean="0">
                <a:solidFill>
                  <a:srgbClr val="002060"/>
                </a:solidFill>
              </a:rPr>
              <a:t>Доходная часть районного бюджета состоит из налоговых, неналоговых доходов и безвозмездных поступлений. </a:t>
            </a:r>
            <a:r>
              <a:rPr lang="ru-RU" sz="1200" dirty="0" smtClean="0">
                <a:solidFill>
                  <a:srgbClr val="002060"/>
                </a:solidFill>
              </a:rPr>
              <a:t>Налоговые и неналоговые доходы – это собственные доходы бюджета. Сумма поступивших собственных доходов районного бюджета </a:t>
            </a:r>
            <a:r>
              <a:rPr lang="ru-RU" sz="1200" b="1" dirty="0" smtClean="0">
                <a:solidFill>
                  <a:srgbClr val="002060"/>
                </a:solidFill>
              </a:rPr>
              <a:t>150,87</a:t>
            </a:r>
            <a:r>
              <a:rPr lang="ru-RU" sz="1200" dirty="0" smtClean="0">
                <a:solidFill>
                  <a:srgbClr val="002060"/>
                </a:solidFill>
              </a:rPr>
              <a:t> млн. руб., что составляет </a:t>
            </a:r>
            <a:r>
              <a:rPr lang="ru-RU" sz="1200" b="1" dirty="0" smtClean="0">
                <a:solidFill>
                  <a:srgbClr val="002060"/>
                </a:solidFill>
              </a:rPr>
              <a:t>18,6%</a:t>
            </a:r>
            <a:r>
              <a:rPr lang="ru-RU" sz="1200" dirty="0" smtClean="0">
                <a:solidFill>
                  <a:srgbClr val="002060"/>
                </a:solidFill>
              </a:rPr>
              <a:t> от общей суммы поступлений в районный бюджет. В том числе, налоговые доходы поступили в размере </a:t>
            </a:r>
            <a:r>
              <a:rPr lang="ru-RU" sz="1200" b="1" dirty="0" smtClean="0">
                <a:solidFill>
                  <a:srgbClr val="002060"/>
                </a:solidFill>
              </a:rPr>
              <a:t>115,48 </a:t>
            </a:r>
            <a:r>
              <a:rPr lang="ru-RU" sz="1200" dirty="0" smtClean="0">
                <a:solidFill>
                  <a:srgbClr val="002060"/>
                </a:solidFill>
              </a:rPr>
              <a:t>млн.руб. Основным источником налоговых доходов бюджета является налог на доходы физических лиц – </a:t>
            </a:r>
            <a:r>
              <a:rPr lang="ru-RU" sz="1200" b="1" dirty="0" smtClean="0">
                <a:solidFill>
                  <a:srgbClr val="002060"/>
                </a:solidFill>
              </a:rPr>
              <a:t>71,99 </a:t>
            </a:r>
            <a:r>
              <a:rPr lang="ru-RU" sz="1200" dirty="0" smtClean="0">
                <a:solidFill>
                  <a:srgbClr val="002060"/>
                </a:solidFill>
              </a:rPr>
              <a:t>млн.руб. или </a:t>
            </a:r>
            <a:r>
              <a:rPr lang="ru-RU" sz="1200" b="1" dirty="0" smtClean="0">
                <a:solidFill>
                  <a:srgbClr val="002060"/>
                </a:solidFill>
              </a:rPr>
              <a:t>47,7%</a:t>
            </a:r>
            <a:r>
              <a:rPr lang="ru-RU" sz="1200" dirty="0" smtClean="0">
                <a:solidFill>
                  <a:srgbClr val="002060"/>
                </a:solidFill>
              </a:rPr>
              <a:t> </a:t>
            </a:r>
            <a:r>
              <a:rPr lang="ru-RU" altLang="ru-RU" sz="1200" dirty="0" smtClean="0">
                <a:solidFill>
                  <a:srgbClr val="002060"/>
                </a:solidFill>
              </a:rPr>
              <a:t> в структуре собственных доходов. Налоги на совокупный доход поступили в размере </a:t>
            </a:r>
            <a:r>
              <a:rPr lang="ru-RU" altLang="ru-RU" sz="1200" b="1" dirty="0" smtClean="0">
                <a:solidFill>
                  <a:srgbClr val="002060"/>
                </a:solidFill>
              </a:rPr>
              <a:t>32,10  </a:t>
            </a:r>
            <a:r>
              <a:rPr lang="ru-RU" altLang="ru-RU" sz="1200" dirty="0" smtClean="0">
                <a:solidFill>
                  <a:srgbClr val="002060"/>
                </a:solidFill>
              </a:rPr>
              <a:t>млн.руб.,</a:t>
            </a:r>
            <a:endParaRPr lang="ru-RU" sz="1200" dirty="0" smtClean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20" y="5517232"/>
            <a:ext cx="8640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2060"/>
                </a:solidFill>
              </a:rPr>
              <a:t>налоги  на товары (работы, услуги) </a:t>
            </a:r>
            <a:r>
              <a:rPr lang="ru-RU" sz="1200" b="1" dirty="0" smtClean="0">
                <a:solidFill>
                  <a:srgbClr val="002060"/>
                </a:solidFill>
              </a:rPr>
              <a:t>9,38 </a:t>
            </a:r>
            <a:r>
              <a:rPr lang="ru-RU" sz="1200" dirty="0" smtClean="0">
                <a:solidFill>
                  <a:srgbClr val="002060"/>
                </a:solidFill>
              </a:rPr>
              <a:t>млн.руб. , прочие налоговые доходы </a:t>
            </a:r>
            <a:r>
              <a:rPr lang="ru-RU" sz="1200" b="1" dirty="0" smtClean="0">
                <a:solidFill>
                  <a:srgbClr val="002060"/>
                </a:solidFill>
              </a:rPr>
              <a:t>2,01 </a:t>
            </a:r>
            <a:r>
              <a:rPr lang="ru-RU" sz="1200" dirty="0" smtClean="0">
                <a:solidFill>
                  <a:srgbClr val="002060"/>
                </a:solidFill>
              </a:rPr>
              <a:t>млн.руб.  Сумма неналоговых доходов составила </a:t>
            </a:r>
            <a:r>
              <a:rPr lang="ru-RU" sz="1200" b="1" dirty="0" smtClean="0">
                <a:solidFill>
                  <a:srgbClr val="002060"/>
                </a:solidFill>
              </a:rPr>
              <a:t>35,39 </a:t>
            </a:r>
            <a:r>
              <a:rPr lang="ru-RU" sz="1200" dirty="0" smtClean="0">
                <a:solidFill>
                  <a:srgbClr val="002060"/>
                </a:solidFill>
              </a:rPr>
              <a:t>млн.руб. или </a:t>
            </a:r>
            <a:r>
              <a:rPr lang="ru-RU" sz="1200" b="1" dirty="0" smtClean="0">
                <a:solidFill>
                  <a:srgbClr val="002060"/>
                </a:solidFill>
              </a:rPr>
              <a:t>23,5%</a:t>
            </a:r>
            <a:r>
              <a:rPr lang="ru-RU" sz="1200" dirty="0" smtClean="0">
                <a:solidFill>
                  <a:srgbClr val="002060"/>
                </a:solidFill>
              </a:rPr>
              <a:t> годовых поступлений собственных доходов. Наибольший удельный вес неналоговых доходов приходится на доходы от использования имущества – </a:t>
            </a:r>
            <a:r>
              <a:rPr lang="ru-RU" sz="1200" b="1" dirty="0" smtClean="0">
                <a:solidFill>
                  <a:srgbClr val="002060"/>
                </a:solidFill>
              </a:rPr>
              <a:t>17,8%</a:t>
            </a:r>
            <a:r>
              <a:rPr lang="ru-RU" sz="1200" dirty="0" smtClean="0">
                <a:solidFill>
                  <a:srgbClr val="002060"/>
                </a:solidFill>
              </a:rPr>
              <a:t> в общей сумме собственных доходов или </a:t>
            </a:r>
            <a:r>
              <a:rPr lang="ru-RU" sz="1200" b="1" dirty="0" smtClean="0">
                <a:solidFill>
                  <a:srgbClr val="002060"/>
                </a:solidFill>
              </a:rPr>
              <a:t>26,84</a:t>
            </a:r>
            <a:r>
              <a:rPr lang="ru-RU" sz="1200" dirty="0" smtClean="0">
                <a:solidFill>
                  <a:srgbClr val="002060"/>
                </a:solidFill>
              </a:rPr>
              <a:t> млн.руб. </a:t>
            </a:r>
          </a:p>
          <a:p>
            <a:r>
              <a:rPr lang="ru-RU" sz="1200" dirty="0" smtClean="0">
                <a:solidFill>
                  <a:srgbClr val="002060"/>
                </a:solidFill>
              </a:rPr>
              <a:t>Сумма безвозмездных поступлений – </a:t>
            </a:r>
            <a:r>
              <a:rPr lang="ru-RU" sz="1200" b="1" dirty="0" smtClean="0">
                <a:solidFill>
                  <a:srgbClr val="002060"/>
                </a:solidFill>
              </a:rPr>
              <a:t>660,58</a:t>
            </a:r>
            <a:r>
              <a:rPr lang="ru-RU" sz="1200" dirty="0" smtClean="0">
                <a:solidFill>
                  <a:srgbClr val="002060"/>
                </a:solidFill>
              </a:rPr>
              <a:t> млн. руб. или </a:t>
            </a:r>
            <a:r>
              <a:rPr lang="ru-RU" sz="1200" b="1" dirty="0" smtClean="0">
                <a:solidFill>
                  <a:srgbClr val="002060"/>
                </a:solidFill>
              </a:rPr>
              <a:t>81,41%</a:t>
            </a:r>
            <a:r>
              <a:rPr lang="ru-RU" sz="1200" dirty="0" smtClean="0">
                <a:solidFill>
                  <a:srgbClr val="002060"/>
                </a:solidFill>
              </a:rPr>
              <a:t> от общей суммы поступивших доходов.</a:t>
            </a:r>
            <a:endParaRPr lang="ru-RU" sz="1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557808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+mn-lt"/>
              </a:rPr>
              <a:t>Структура расходов бюджета за 2022 год</a:t>
            </a:r>
            <a:endParaRPr lang="ru-RU" sz="22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539552" y="1052736"/>
            <a:ext cx="7920880" cy="57606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800" dirty="0" smtClean="0">
                <a:solidFill>
                  <a:srgbClr val="002060"/>
                </a:solidFill>
              </a:rPr>
              <a:t>Всего расходов за 2022 год – </a:t>
            </a:r>
            <a:r>
              <a:rPr lang="ru-RU" sz="1800" b="1" dirty="0" smtClean="0">
                <a:solidFill>
                  <a:srgbClr val="002060"/>
                </a:solidFill>
              </a:rPr>
              <a:t>798,14</a:t>
            </a:r>
            <a:r>
              <a:rPr lang="ru-RU" sz="1800" dirty="0" smtClean="0">
                <a:solidFill>
                  <a:srgbClr val="002060"/>
                </a:solidFill>
              </a:rPr>
              <a:t> млн. руб. (</a:t>
            </a:r>
            <a:r>
              <a:rPr lang="ru-RU" sz="1800" b="1" dirty="0" smtClean="0">
                <a:solidFill>
                  <a:srgbClr val="002060"/>
                </a:solidFill>
              </a:rPr>
              <a:t>100%</a:t>
            </a:r>
            <a:r>
              <a:rPr lang="ru-RU" sz="1800" dirty="0" smtClean="0">
                <a:solidFill>
                  <a:srgbClr val="002060"/>
                </a:solidFill>
              </a:rPr>
              <a:t>)</a:t>
            </a: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9512" y="1628800"/>
            <a:ext cx="2808312" cy="4824536"/>
          </a:xfrm>
          <a:prstGeom prst="roundRect">
            <a:avLst>
              <a:gd name="adj" fmla="val 9852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u="sng" dirty="0" smtClean="0">
                <a:solidFill>
                  <a:schemeClr val="bg1"/>
                </a:solidFill>
              </a:rPr>
              <a:t>Образование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474,77</a:t>
            </a:r>
            <a:r>
              <a:rPr lang="ru-RU" sz="1600" dirty="0" smtClean="0">
                <a:solidFill>
                  <a:schemeClr val="bg1"/>
                </a:solidFill>
              </a:rPr>
              <a:t> млн. руб. </a:t>
            </a:r>
          </a:p>
          <a:p>
            <a:pPr algn="ctr"/>
            <a:r>
              <a:rPr lang="ru-RU" sz="1600" dirty="0" smtClean="0"/>
              <a:t>(</a:t>
            </a:r>
            <a:r>
              <a:rPr lang="ru-RU" sz="1600" b="1" dirty="0" smtClean="0"/>
              <a:t>59,48%</a:t>
            </a:r>
            <a:r>
              <a:rPr lang="ru-RU" sz="1600" dirty="0" smtClean="0"/>
              <a:t>)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059832" y="1628800"/>
            <a:ext cx="3096344" cy="194421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u="sng" dirty="0" smtClean="0">
                <a:solidFill>
                  <a:schemeClr val="bg1"/>
                </a:solidFill>
              </a:rPr>
              <a:t>ЖКХ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153,50</a:t>
            </a:r>
            <a:r>
              <a:rPr lang="ru-RU" sz="1600" dirty="0" smtClean="0">
                <a:solidFill>
                  <a:schemeClr val="bg1"/>
                </a:solidFill>
              </a:rPr>
              <a:t> млн. руб.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(</a:t>
            </a:r>
            <a:r>
              <a:rPr lang="ru-RU" sz="1600" b="1" dirty="0" smtClean="0">
                <a:solidFill>
                  <a:schemeClr val="bg1"/>
                </a:solidFill>
              </a:rPr>
              <a:t>19,23%</a:t>
            </a:r>
            <a:r>
              <a:rPr lang="ru-RU" sz="1600" dirty="0" smtClean="0">
                <a:solidFill>
                  <a:schemeClr val="bg1"/>
                </a:solidFill>
              </a:rPr>
              <a:t>)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059832" y="3645024"/>
            <a:ext cx="3096344" cy="1152128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u="sng" dirty="0" smtClean="0">
                <a:solidFill>
                  <a:schemeClr val="bg1"/>
                </a:solidFill>
              </a:rPr>
              <a:t>Общегосударственные вопросы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64,78</a:t>
            </a:r>
            <a:r>
              <a:rPr lang="ru-RU" sz="1600" dirty="0" smtClean="0">
                <a:solidFill>
                  <a:schemeClr val="bg1"/>
                </a:solidFill>
              </a:rPr>
              <a:t> млн. руб. (</a:t>
            </a:r>
            <a:r>
              <a:rPr lang="ru-RU" sz="1600" b="1" dirty="0" smtClean="0">
                <a:solidFill>
                  <a:schemeClr val="bg1"/>
                </a:solidFill>
              </a:rPr>
              <a:t>8,12%</a:t>
            </a:r>
            <a:r>
              <a:rPr lang="ru-RU" sz="1600" dirty="0" smtClean="0">
                <a:solidFill>
                  <a:schemeClr val="bg1"/>
                </a:solidFill>
              </a:rPr>
              <a:t>)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228184" y="3140968"/>
            <a:ext cx="2736304" cy="504056"/>
          </a:xfrm>
          <a:prstGeom prst="roundRect">
            <a:avLst/>
          </a:prstGeom>
          <a:solidFill>
            <a:srgbClr val="ED8383"/>
          </a:solidFill>
          <a:ln>
            <a:solidFill>
              <a:srgbClr val="ED838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00" u="sng" dirty="0" smtClean="0">
                <a:solidFill>
                  <a:schemeClr val="bg1"/>
                </a:solidFill>
              </a:rPr>
              <a:t>Физ. культура и спорт</a:t>
            </a:r>
          </a:p>
          <a:p>
            <a:pPr algn="ctr"/>
            <a:r>
              <a:rPr lang="ru-RU" sz="1500" b="1" dirty="0" smtClean="0">
                <a:solidFill>
                  <a:schemeClr val="bg1"/>
                </a:solidFill>
              </a:rPr>
              <a:t>4,49</a:t>
            </a:r>
            <a:r>
              <a:rPr lang="ru-RU" sz="1500" dirty="0" smtClean="0">
                <a:solidFill>
                  <a:schemeClr val="bg1"/>
                </a:solidFill>
              </a:rPr>
              <a:t> млн. руб. (</a:t>
            </a:r>
            <a:r>
              <a:rPr lang="ru-RU" sz="1500" b="1" dirty="0" smtClean="0">
                <a:solidFill>
                  <a:schemeClr val="bg1"/>
                </a:solidFill>
              </a:rPr>
              <a:t>0,56%</a:t>
            </a:r>
            <a:r>
              <a:rPr lang="ru-RU" sz="1500" dirty="0" smtClean="0">
                <a:solidFill>
                  <a:schemeClr val="bg1"/>
                </a:solidFill>
              </a:rPr>
              <a:t>)</a:t>
            </a:r>
            <a:endParaRPr lang="ru-RU" sz="1500" dirty="0">
              <a:solidFill>
                <a:schemeClr val="bg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059832" y="4869160"/>
            <a:ext cx="3096344" cy="864096"/>
          </a:xfrm>
          <a:prstGeom prst="roundRect">
            <a:avLst/>
          </a:prstGeom>
          <a:solidFill>
            <a:srgbClr val="E8B14E"/>
          </a:solidFill>
          <a:ln>
            <a:solidFill>
              <a:srgbClr val="E8B14E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u="sng" dirty="0" smtClean="0">
                <a:solidFill>
                  <a:schemeClr val="bg1"/>
                </a:solidFill>
              </a:rPr>
              <a:t>Национальная экономика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36,36</a:t>
            </a:r>
            <a:r>
              <a:rPr lang="ru-RU" sz="1600" dirty="0" smtClean="0">
                <a:solidFill>
                  <a:schemeClr val="bg1"/>
                </a:solidFill>
              </a:rPr>
              <a:t> млн. руб. (</a:t>
            </a:r>
            <a:r>
              <a:rPr lang="ru-RU" sz="1600" b="1" dirty="0" smtClean="0">
                <a:solidFill>
                  <a:schemeClr val="bg1"/>
                </a:solidFill>
              </a:rPr>
              <a:t>4,55%</a:t>
            </a:r>
            <a:r>
              <a:rPr lang="ru-RU" sz="1600" dirty="0" smtClean="0">
                <a:solidFill>
                  <a:schemeClr val="bg1"/>
                </a:solidFill>
              </a:rPr>
              <a:t>)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228184" y="1628800"/>
            <a:ext cx="2736304" cy="72008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00" u="sng" dirty="0" smtClean="0">
                <a:solidFill>
                  <a:schemeClr val="bg1"/>
                </a:solidFill>
              </a:rPr>
              <a:t>Культура</a:t>
            </a:r>
          </a:p>
          <a:p>
            <a:pPr algn="ctr"/>
            <a:r>
              <a:rPr lang="ru-RU" sz="1500" b="1" dirty="0" smtClean="0">
                <a:solidFill>
                  <a:schemeClr val="bg1"/>
                </a:solidFill>
              </a:rPr>
              <a:t>20,93 </a:t>
            </a:r>
            <a:r>
              <a:rPr lang="ru-RU" sz="1500" dirty="0" smtClean="0">
                <a:solidFill>
                  <a:schemeClr val="bg1"/>
                </a:solidFill>
              </a:rPr>
              <a:t>млн. руб. (</a:t>
            </a:r>
            <a:r>
              <a:rPr lang="ru-RU" sz="1500" b="1" dirty="0" smtClean="0">
                <a:solidFill>
                  <a:schemeClr val="bg1"/>
                </a:solidFill>
              </a:rPr>
              <a:t>2,62%</a:t>
            </a:r>
            <a:r>
              <a:rPr lang="ru-RU" sz="1500" dirty="0" smtClean="0">
                <a:solidFill>
                  <a:schemeClr val="bg1"/>
                </a:solidFill>
              </a:rPr>
              <a:t>)</a:t>
            </a:r>
            <a:endParaRPr lang="ru-RU" sz="1500" dirty="0">
              <a:solidFill>
                <a:schemeClr val="bg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059832" y="5805264"/>
            <a:ext cx="3096344" cy="648072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u="sng" dirty="0" smtClean="0"/>
              <a:t>Межбюджетные трансферты</a:t>
            </a:r>
          </a:p>
          <a:p>
            <a:pPr algn="ctr"/>
            <a:r>
              <a:rPr lang="ru-RU" sz="1600" b="1" dirty="0" smtClean="0"/>
              <a:t>23,84</a:t>
            </a:r>
            <a:r>
              <a:rPr lang="ru-RU" sz="1600" dirty="0" smtClean="0"/>
              <a:t> млн. руб. (</a:t>
            </a:r>
            <a:r>
              <a:rPr lang="ru-RU" sz="1600" b="1" dirty="0" smtClean="0"/>
              <a:t>2,99%</a:t>
            </a:r>
            <a:r>
              <a:rPr lang="ru-RU" sz="1600" dirty="0" smtClean="0"/>
              <a:t>)</a:t>
            </a:r>
            <a:endParaRPr lang="ru-RU" sz="1600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228184" y="2420888"/>
            <a:ext cx="2736304" cy="648072"/>
          </a:xfrm>
          <a:prstGeom prst="roundRect">
            <a:avLst/>
          </a:prstGeom>
          <a:solidFill>
            <a:srgbClr val="FE9D72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00" u="sng" dirty="0" smtClean="0">
                <a:solidFill>
                  <a:schemeClr val="bg1"/>
                </a:solidFill>
              </a:rPr>
              <a:t>Социальная политика</a:t>
            </a:r>
          </a:p>
          <a:p>
            <a:pPr algn="ctr"/>
            <a:r>
              <a:rPr lang="ru-RU" sz="1500" b="1" dirty="0" smtClean="0">
                <a:solidFill>
                  <a:schemeClr val="bg1"/>
                </a:solidFill>
              </a:rPr>
              <a:t>14,62</a:t>
            </a:r>
            <a:r>
              <a:rPr lang="ru-RU" sz="1500" dirty="0" smtClean="0">
                <a:solidFill>
                  <a:schemeClr val="bg1"/>
                </a:solidFill>
              </a:rPr>
              <a:t> млн. руб. (</a:t>
            </a:r>
            <a:r>
              <a:rPr lang="ru-RU" sz="1500" b="1" dirty="0" smtClean="0">
                <a:solidFill>
                  <a:schemeClr val="bg1"/>
                </a:solidFill>
              </a:rPr>
              <a:t>1,83%</a:t>
            </a:r>
            <a:r>
              <a:rPr lang="ru-RU" sz="1500" dirty="0" smtClean="0">
                <a:solidFill>
                  <a:schemeClr val="bg1"/>
                </a:solidFill>
              </a:rPr>
              <a:t>)</a:t>
            </a:r>
            <a:endParaRPr lang="ru-RU" sz="1500" dirty="0">
              <a:solidFill>
                <a:schemeClr val="bg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228184" y="3717032"/>
            <a:ext cx="2736304" cy="432048"/>
          </a:xfrm>
          <a:prstGeom prst="roundRect">
            <a:avLst/>
          </a:prstGeom>
          <a:solidFill>
            <a:srgbClr val="AF5ACA"/>
          </a:solidFill>
          <a:ln>
            <a:solidFill>
              <a:srgbClr val="AF5AC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00" u="sng" dirty="0" smtClean="0">
                <a:solidFill>
                  <a:schemeClr val="bg1"/>
                </a:solidFill>
              </a:rPr>
              <a:t>Национальная оборона</a:t>
            </a:r>
          </a:p>
          <a:p>
            <a:pPr algn="ctr"/>
            <a:r>
              <a:rPr lang="ru-RU" sz="1500" b="1" dirty="0" smtClean="0">
                <a:solidFill>
                  <a:schemeClr val="bg1"/>
                </a:solidFill>
              </a:rPr>
              <a:t>2,03</a:t>
            </a:r>
            <a:r>
              <a:rPr lang="ru-RU" sz="1500" dirty="0" smtClean="0">
                <a:solidFill>
                  <a:schemeClr val="bg1"/>
                </a:solidFill>
              </a:rPr>
              <a:t> млн. руб. (</a:t>
            </a:r>
            <a:r>
              <a:rPr lang="ru-RU" sz="1500" b="1" dirty="0" smtClean="0">
                <a:solidFill>
                  <a:schemeClr val="bg1"/>
                </a:solidFill>
              </a:rPr>
              <a:t>0,25%</a:t>
            </a:r>
            <a:r>
              <a:rPr lang="ru-RU" sz="1500" dirty="0" smtClean="0">
                <a:solidFill>
                  <a:schemeClr val="bg1"/>
                </a:solidFill>
              </a:rPr>
              <a:t>)</a:t>
            </a:r>
            <a:endParaRPr lang="ru-RU" sz="1500" dirty="0">
              <a:solidFill>
                <a:schemeClr val="bg1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228184" y="4221088"/>
            <a:ext cx="2736304" cy="936104"/>
          </a:xfrm>
          <a:prstGeom prst="roundRect">
            <a:avLst/>
          </a:prstGeom>
          <a:solidFill>
            <a:srgbClr val="8437C3"/>
          </a:solidFill>
          <a:ln>
            <a:solidFill>
              <a:srgbClr val="7A38C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00" u="sng" dirty="0" err="1" smtClean="0">
                <a:solidFill>
                  <a:schemeClr val="bg1"/>
                </a:solidFill>
              </a:rPr>
              <a:t>Нацбезопасность</a:t>
            </a:r>
            <a:r>
              <a:rPr lang="ru-RU" sz="1500" u="sng" dirty="0" smtClean="0">
                <a:solidFill>
                  <a:schemeClr val="bg1"/>
                </a:solidFill>
              </a:rPr>
              <a:t> и правоохранительная деятельность</a:t>
            </a:r>
          </a:p>
          <a:p>
            <a:pPr algn="ctr"/>
            <a:r>
              <a:rPr lang="ru-RU" sz="1500" b="1" dirty="0" smtClean="0">
                <a:solidFill>
                  <a:schemeClr val="bg1"/>
                </a:solidFill>
              </a:rPr>
              <a:t>1,74</a:t>
            </a:r>
            <a:r>
              <a:rPr lang="ru-RU" sz="1500" dirty="0" smtClean="0">
                <a:solidFill>
                  <a:schemeClr val="bg1"/>
                </a:solidFill>
              </a:rPr>
              <a:t> млн. руб. (</a:t>
            </a:r>
            <a:r>
              <a:rPr lang="ru-RU" sz="1500" b="1" dirty="0" smtClean="0">
                <a:solidFill>
                  <a:schemeClr val="bg1"/>
                </a:solidFill>
              </a:rPr>
              <a:t>0,22%</a:t>
            </a:r>
            <a:r>
              <a:rPr lang="ru-RU" sz="1500" dirty="0" smtClean="0">
                <a:solidFill>
                  <a:schemeClr val="bg1"/>
                </a:solidFill>
              </a:rPr>
              <a:t>)</a:t>
            </a:r>
            <a:endParaRPr lang="ru-RU" sz="1500" dirty="0">
              <a:solidFill>
                <a:schemeClr val="bg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228184" y="5229200"/>
            <a:ext cx="2736304" cy="432048"/>
          </a:xfrm>
          <a:prstGeom prst="roundRect">
            <a:avLst/>
          </a:prstGeom>
          <a:solidFill>
            <a:srgbClr val="593FF3"/>
          </a:solidFill>
          <a:ln>
            <a:solidFill>
              <a:srgbClr val="593FF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00" u="sng" dirty="0" smtClean="0">
                <a:solidFill>
                  <a:schemeClr val="bg1"/>
                </a:solidFill>
              </a:rPr>
              <a:t>СМИ</a:t>
            </a:r>
          </a:p>
          <a:p>
            <a:pPr algn="ctr"/>
            <a:r>
              <a:rPr lang="ru-RU" sz="1500" b="1" dirty="0" smtClean="0">
                <a:solidFill>
                  <a:schemeClr val="bg1"/>
                </a:solidFill>
              </a:rPr>
              <a:t>1,07</a:t>
            </a:r>
            <a:r>
              <a:rPr lang="ru-RU" sz="1500" dirty="0" smtClean="0">
                <a:solidFill>
                  <a:schemeClr val="bg1"/>
                </a:solidFill>
              </a:rPr>
              <a:t> млн. руб. (</a:t>
            </a:r>
            <a:r>
              <a:rPr lang="ru-RU" sz="1500" b="1" dirty="0" smtClean="0">
                <a:solidFill>
                  <a:schemeClr val="bg1"/>
                </a:solidFill>
              </a:rPr>
              <a:t>0,13%</a:t>
            </a:r>
            <a:r>
              <a:rPr lang="ru-RU" sz="1500" dirty="0" smtClean="0">
                <a:solidFill>
                  <a:schemeClr val="bg1"/>
                </a:solidFill>
              </a:rPr>
              <a:t>)</a:t>
            </a:r>
            <a:endParaRPr lang="ru-RU" sz="1500" dirty="0">
              <a:solidFill>
                <a:schemeClr val="bg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228184" y="5733256"/>
            <a:ext cx="2736304" cy="720080"/>
          </a:xfrm>
          <a:prstGeom prst="roundRect">
            <a:avLst/>
          </a:prstGeom>
          <a:solidFill>
            <a:srgbClr val="5F69B1"/>
          </a:solidFill>
          <a:ln>
            <a:solidFill>
              <a:srgbClr val="5F69B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00" u="sng" dirty="0" smtClean="0">
                <a:solidFill>
                  <a:schemeClr val="bg1"/>
                </a:solidFill>
              </a:rPr>
              <a:t>Обслуживание муниципального долга</a:t>
            </a:r>
          </a:p>
          <a:p>
            <a:pPr algn="ctr"/>
            <a:r>
              <a:rPr lang="ru-RU" sz="1500" b="1" dirty="0" smtClean="0">
                <a:solidFill>
                  <a:schemeClr val="bg1"/>
                </a:solidFill>
              </a:rPr>
              <a:t>0,01</a:t>
            </a:r>
            <a:r>
              <a:rPr lang="ru-RU" sz="1500" dirty="0" smtClean="0">
                <a:solidFill>
                  <a:schemeClr val="bg1"/>
                </a:solidFill>
              </a:rPr>
              <a:t> млн. руб. (</a:t>
            </a:r>
            <a:r>
              <a:rPr lang="ru-RU" sz="1500" b="1" dirty="0" smtClean="0">
                <a:solidFill>
                  <a:schemeClr val="bg1"/>
                </a:solidFill>
              </a:rPr>
              <a:t>0,02%</a:t>
            </a:r>
            <a:r>
              <a:rPr lang="ru-RU" sz="1500" dirty="0" smtClean="0">
                <a:solidFill>
                  <a:schemeClr val="bg1"/>
                </a:solidFill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3173</TotalTime>
  <Words>1905</Words>
  <Application>Microsoft Office PowerPoint</Application>
  <PresentationFormat>Экран (4:3)</PresentationFormat>
  <Paragraphs>267</Paragraphs>
  <Slides>25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25</vt:i4>
      </vt:variant>
    </vt:vector>
  </HeadingPairs>
  <TitlesOfParts>
    <vt:vector size="27" baseType="lpstr">
      <vt:lpstr>Городская</vt:lpstr>
      <vt:lpstr>Тема Office</vt:lpstr>
      <vt:lpstr>Бюджет для граждан 2022 год  Муниципальное образование Родинский район Алтайского края</vt:lpstr>
      <vt:lpstr>Слайд 2</vt:lpstr>
      <vt:lpstr>Слайд 3</vt:lpstr>
      <vt:lpstr>Слайд 4</vt:lpstr>
      <vt:lpstr>Основные характеристики консолидированного бюджета Родинского района 2018-2022 г.г.</vt:lpstr>
      <vt:lpstr>Основные характеристики районного бюджета Родинского района 2018-2022 г.г.</vt:lpstr>
      <vt:lpstr>Доходы районного бюджета 2021-2022 г.г.</vt:lpstr>
      <vt:lpstr>Структура доходов районного бюджета за 2022 год</vt:lpstr>
      <vt:lpstr>Структура расходов бюджета за 2022 год</vt:lpstr>
      <vt:lpstr>Расходы на ремонт организаций дошкольного образования</vt:lpstr>
      <vt:lpstr>Ремонт кровли и фасада «Зелёнолуговской ООШ»</vt:lpstr>
      <vt:lpstr>Расходы на ремонт образовательных организаций</vt:lpstr>
      <vt:lpstr>Слайд 13</vt:lpstr>
      <vt:lpstr>Расходы на жилищно-коммунальное хозяйство</vt:lpstr>
      <vt:lpstr>Слайд 15</vt:lpstr>
      <vt:lpstr>Реконструкция водопроводных сетей и сооружений в с. Родино </vt:lpstr>
      <vt:lpstr>Расходы на культуру и кинематографию</vt:lpstr>
      <vt:lpstr>Районная библиотека с. Родино</vt:lpstr>
      <vt:lpstr>Ремонт Родинского дома культуры</vt:lpstr>
      <vt:lpstr>Расходы на физическую культуру и спорт</vt:lpstr>
      <vt:lpstr>Дорожное хозяйство</vt:lpstr>
      <vt:lpstr>«Формирование комфортной городской среды»</vt:lpstr>
      <vt:lpstr>«Формирование комфортной городской среды»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Силаева Ольга</dc:creator>
  <cp:lastModifiedBy>Галина Головченко</cp:lastModifiedBy>
  <cp:revision>335</cp:revision>
  <dcterms:created xsi:type="dcterms:W3CDTF">2023-04-18T02:55:46Z</dcterms:created>
  <dcterms:modified xsi:type="dcterms:W3CDTF">2023-06-06T04:55:12Z</dcterms:modified>
</cp:coreProperties>
</file>